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160000" cy="7620000"/>
  <p:notesSz cx="7620000" cy="10160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156" y="1296"/>
      </p:cViewPr>
      <p:guideLst>
        <p:guide orient="horz" pos="2400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9072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 txBox="1">
            <a:spLocks noGrp="1"/>
          </p:cNvSpPr>
          <p:nvPr>
            <p:ph type="ctrTitle"/>
          </p:nvPr>
        </p:nvSpPr>
        <p:spPr>
          <a:xfrm>
            <a:off x="914400" y="3048000"/>
            <a:ext cx="8331200" cy="121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4800"/>
            </a:lvl1pPr>
            <a:lvl2pPr algn="ctr">
              <a:buSzPct val="100000"/>
              <a:defRPr sz="4800"/>
            </a:lvl2pPr>
            <a:lvl3pPr algn="ctr">
              <a:buSzPct val="100000"/>
              <a:defRPr sz="4800"/>
            </a:lvl3pPr>
            <a:lvl4pPr algn="ctr">
              <a:buSzPct val="100000"/>
              <a:defRPr sz="4800"/>
            </a:lvl4pPr>
            <a:lvl5pPr algn="ctr">
              <a:buSzPct val="100000"/>
              <a:defRPr sz="4800"/>
            </a:lvl5pPr>
            <a:lvl6pPr algn="ctr">
              <a:buSzPct val="100000"/>
              <a:defRPr sz="4800"/>
            </a:lvl6pPr>
            <a:lvl7pPr algn="ctr">
              <a:buSzPct val="100000"/>
              <a:defRPr sz="4800"/>
            </a:lvl7pPr>
            <a:lvl8pPr algn="ctr">
              <a:buSzPct val="100000"/>
              <a:defRPr sz="4800"/>
            </a:lvl8pPr>
            <a:lvl9pPr algn="ctr">
              <a:buSzPct val="100000"/>
              <a:defRPr sz="4800"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02399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5384800" y="1828800"/>
            <a:ext cx="4470399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04800" y="6705600"/>
            <a:ext cx="9550400" cy="60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time4writing.com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6300" y="1627500"/>
            <a:ext cx="8398025" cy="154955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 b="1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Writing the Introduction to an Essay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017900" y="3151500"/>
            <a:ext cx="8064974" cy="224567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7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A Paragraph That Creates Interest in What You Have to Say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3733" i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(and gives readers a sneak peek!) </a:t>
            </a:r>
          </a:p>
        </p:txBody>
      </p:sp>
      <p:sp>
        <p:nvSpPr>
          <p:cNvPr id="21" name="Shape 21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2" name="Shape 22"/>
          <p:cNvSpPr txBox="1"/>
          <p:nvPr/>
        </p:nvSpPr>
        <p:spPr>
          <a:xfrm>
            <a:off x="509900" y="5386700"/>
            <a:ext cx="9101049" cy="176825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Time4Writing provides these teachers materials to teachers and parents at no cost. 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presentations, handouts, interactive online exercises, and video lessons are freely available at Time4Writing.com.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 linking to these resources from your school, teacher, or homeschool educational site. </a:t>
            </a:r>
          </a:p>
          <a:p>
            <a:endParaRPr lang="en-US" sz="1333">
              <a:solidFill>
                <a:srgbClr val="07376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rules: These materials must maintain the visibility of the Time4Writing trademark and copyright information.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can be copied and used for educational purposes. They are not for resale.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Want to give us feedback? We'd like to hear your views:</a:t>
            </a:r>
            <a:r>
              <a:rPr lang="en-US" sz="1333">
                <a:solidFill>
                  <a:srgbClr val="B45F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333">
                <a:solidFill>
                  <a:srgbClr val="B45F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lang="en-US" sz="1333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lang="en-US" sz="1333" u="sng">
                <a:solidFill>
                  <a:srgbClr val="B45F06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info@time4writing.com</a:t>
            </a:r>
          </a:p>
        </p:txBody>
      </p:sp>
      <p:sp>
        <p:nvSpPr>
          <p:cNvPr id="7" name="Rectangle 6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ctrTitle"/>
          </p:nvPr>
        </p:nvSpPr>
        <p:spPr>
          <a:xfrm>
            <a:off x="509900" y="1924175"/>
            <a:ext cx="9266175" cy="188335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20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Remember to follow the "recipe" to write a strong </a:t>
            </a:r>
            <a:r>
              <a:rPr lang="en-US" sz="3200" b="1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introductory paragraph</a:t>
            </a:r>
            <a:r>
              <a:rPr lang="en-US" sz="320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topic sentence </a:t>
            </a:r>
            <a:r>
              <a:rPr lang="en-US" sz="2933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2933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 main points </a:t>
            </a:r>
            <a:r>
              <a:rPr lang="en-US" sz="2933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en-US" sz="2933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 concluding sentence 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subTitle" idx="1"/>
          </p:nvPr>
        </p:nvSpPr>
        <p:spPr>
          <a:xfrm>
            <a:off x="713100" y="4065900"/>
            <a:ext cx="9183724" cy="2819849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lang="en-US" sz="2133" b="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Science fiction is such a fascinating genre for middle school students.</a:t>
            </a:r>
            <a:r>
              <a:rPr lang="en-US" sz="2133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 Of all the books I've read this year in 6th grade, my favorite ones are </a:t>
            </a:r>
            <a:r>
              <a:rPr lang="en-US" sz="2133" u="sng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Dark Life</a:t>
            </a:r>
            <a:r>
              <a:rPr lang="en-US" sz="2133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133" u="sng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Inkheart</a:t>
            </a:r>
            <a:r>
              <a:rPr lang="en-US" sz="2133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, and </a:t>
            </a:r>
            <a:r>
              <a:rPr lang="en-US" sz="2133" u="sng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A Wrinkle in Time</a:t>
            </a:r>
            <a:r>
              <a:rPr lang="en-US" sz="2133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. </a:t>
            </a:r>
            <a:r>
              <a:rPr lang="en-US" sz="2133" b="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You probably wouldn’t pick the same books, but you might just change your mind after you hear the reasons these science fiction stories are my favorites.</a:t>
            </a:r>
          </a:p>
        </p:txBody>
      </p:sp>
      <p:sp>
        <p:nvSpPr>
          <p:cNvPr id="95" name="Shape 95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subTitle" idx="1"/>
          </p:nvPr>
        </p:nvSpPr>
        <p:spPr>
          <a:xfrm>
            <a:off x="509900" y="1932300"/>
            <a:ext cx="9197399" cy="95417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733" b="1">
                <a:solidFill>
                  <a:srgbClr val="B45F06"/>
                </a:solidFill>
                <a:latin typeface="courier new"/>
                <a:ea typeface="courier new"/>
                <a:cs typeface="courier new"/>
                <a:sym typeface="courier new"/>
              </a:rPr>
              <a:t>The end.</a:t>
            </a:r>
          </a:p>
        </p:txBody>
      </p:sp>
      <p:sp>
        <p:nvSpPr>
          <p:cNvPr id="102" name="Shape 102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03" name="Shape 103"/>
          <p:cNvSpPr txBox="1"/>
          <p:nvPr/>
        </p:nvSpPr>
        <p:spPr>
          <a:xfrm>
            <a:off x="2135500" y="2846700"/>
            <a:ext cx="6475175" cy="414567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More free ESSAY WRITING resources: 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the thesis statement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the conclusion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comparing &amp; contrasting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types of essays (narrative, persuasive, comparative, expository)</a:t>
            </a:r>
          </a:p>
          <a:p>
            <a:endParaRPr lang="en-US" sz="2400">
              <a:solidFill>
                <a:srgbClr val="07376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Eight-week ESSAY WRITING courses: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elementary school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middle school</a:t>
            </a:r>
          </a:p>
          <a:p>
            <a:pPr marL="381000" marR="0" lvl="0" indent="-20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6666"/>
              <a:buFont typeface="Arial"/>
              <a:buChar char="•"/>
            </a:pPr>
            <a:r>
              <a:rPr lang="en-US" sz="2400">
                <a:solidFill>
                  <a:srgbClr val="073763"/>
                </a:solidFill>
                <a:latin typeface="georgia"/>
                <a:ea typeface="georgia"/>
                <a:cs typeface="georgia"/>
                <a:sym typeface="georgia"/>
              </a:rPr>
              <a:t>high school</a:t>
            </a:r>
          </a:p>
        </p:txBody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306700" y="2012425"/>
            <a:ext cx="9399174" cy="139247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466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Think of your introductory paragraph as a </a:t>
            </a: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3466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recipe with three important ingredients</a:t>
            </a:r>
            <a:r>
              <a:rPr lang="en-US" sz="3466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</a:p>
          <a:p>
            <a:endParaRPr lang="en-US" sz="3466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408300" y="3862700"/>
            <a:ext cx="9388725" cy="247037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200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en-US" sz="32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 strong topic sentence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3200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3200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en-US" sz="32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mention of the main points your essay will cover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3200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3200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en-US" sz="32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 concluding sentence</a:t>
            </a:r>
          </a:p>
        </p:txBody>
      </p:sp>
      <p:sp>
        <p:nvSpPr>
          <p:cNvPr id="30" name="Shape 30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ctrTitle"/>
          </p:nvPr>
        </p:nvSpPr>
        <p:spPr>
          <a:xfrm>
            <a:off x="916300" y="2033900"/>
            <a:ext cx="8398025" cy="152652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1. Write a Topic Sentence</a:t>
            </a:r>
          </a:p>
          <a:p>
            <a:endParaRPr lang="en-US" sz="4800" b="1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1830950" y="3049275"/>
            <a:ext cx="6868499" cy="4208474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200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Here are some ways to do this:</a:t>
            </a:r>
          </a:p>
          <a:p>
            <a:endParaRPr lang="en-US" sz="3200" b="1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3706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8582"/>
              <a:buFont typeface="Arial"/>
              <a:buChar char="•"/>
            </a:pP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start with a </a:t>
            </a: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hook</a:t>
            </a: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           </a:t>
            </a:r>
            <a:r>
              <a:rPr lang="en-US" sz="2933" b="0" i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(use a question or quotation)</a:t>
            </a:r>
          </a:p>
          <a:p>
            <a:pPr marL="381000" marR="0" lvl="0" indent="-23706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8582"/>
              <a:buFont typeface="Arial"/>
              <a:buChar char="•"/>
            </a:pP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start with a </a:t>
            </a: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plan</a:t>
            </a: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      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    </a:t>
            </a:r>
            <a:r>
              <a:rPr lang="en-US" sz="2933" b="0" i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(tell your reader what to expect)</a:t>
            </a:r>
          </a:p>
          <a:p>
            <a:pPr marL="381000" marR="0" lvl="0" indent="-23706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68582"/>
              <a:buFont typeface="Arial"/>
              <a:buChar char="•"/>
            </a:pP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start with a </a:t>
            </a: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teaser</a:t>
            </a: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      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    </a:t>
            </a:r>
            <a:r>
              <a:rPr lang="en-US" sz="2933" b="0" i="1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(build curiosity &amp; anticipation)</a:t>
            </a:r>
          </a:p>
          <a:p>
            <a:endParaRPr lang="en-US" sz="2933" b="0" i="1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38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ctrTitle"/>
          </p:nvPr>
        </p:nvSpPr>
        <p:spPr>
          <a:xfrm>
            <a:off x="203200" y="1384375"/>
            <a:ext cx="9601675" cy="161302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 b="1" dirty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The Hook</a:t>
            </a:r>
          </a:p>
          <a:p>
            <a:endParaRPr lang="en-US" sz="4800" b="1" dirty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03200" y="2132700"/>
            <a:ext cx="9666300" cy="510630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2933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One way to grab your reader's attention is with an interesting quotation, question, or piece of information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in the topic sentence</a:t>
            </a:r>
            <a:r>
              <a:rPr lang="en-US" sz="2933" b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endParaRPr lang="en-US" sz="2933" b="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400" b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 </a:t>
            </a:r>
            <a:r>
              <a:rPr lang="en-US" sz="2400" b="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"I do not like to write -- I like to have written," reflected American author Gloria Steinem.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400" b="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"Have you ever eaten a sundae so big that it almost toppled over before you could finish?"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400" b="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"Not all animals that have fins and swim in the ocean are actually fish."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400" b="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 </a:t>
            </a:r>
          </a:p>
        </p:txBody>
      </p:sp>
      <p:sp>
        <p:nvSpPr>
          <p:cNvPr id="46" name="Shape 46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916300" y="1729100"/>
            <a:ext cx="8426550" cy="251642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The Plan </a:t>
            </a:r>
          </a:p>
          <a:p>
            <a:endParaRPr lang="en-US" sz="4800" b="1" i="0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Another way to begin your essay is with a  </a:t>
            </a:r>
            <a:r>
              <a:rPr lang="en-US" sz="32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topic sentence</a:t>
            </a: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that simply lists each subject you will be covering: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611500" y="4269100"/>
            <a:ext cx="8930175" cy="324160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"My three favorite foods are spaghetti, pizza, and jelly beans."</a:t>
            </a:r>
          </a:p>
          <a:p>
            <a:endParaRPr lang="en-US" sz="2400">
              <a:solidFill>
                <a:srgbClr val="07376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933" i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This opening sentence helps you easily divide the rest of your essay into its three different paragraphs and tells readers what they can expect.</a:t>
            </a:r>
          </a:p>
          <a:p>
            <a:endParaRPr lang="en-US" sz="2933" i="1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54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408500" y="1818425"/>
            <a:ext cx="9135849" cy="2116999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 The Teaser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1866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You can also build your reader's anticipation with a </a:t>
            </a:r>
            <a:r>
              <a:rPr lang="en-US" sz="32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topic sentence</a:t>
            </a:r>
            <a:r>
              <a:rPr lang="en-US" sz="3200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that is an action statement: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814700" y="4167500"/>
            <a:ext cx="8378050" cy="2859199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"We practiced all week to get ready for the big game."</a:t>
            </a:r>
          </a:p>
          <a:p>
            <a:endParaRPr lang="en-US" sz="2400">
              <a:solidFill>
                <a:srgbClr val="07376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933" i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Now the reader really wants to know how hard you practiced, and whether all that work paid off!</a:t>
            </a:r>
          </a:p>
          <a:p>
            <a:endParaRPr lang="en-US" sz="2933" i="1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Shape 62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300725" y="3964300"/>
            <a:ext cx="9493050" cy="2956899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"Hi my name is . . . and I’m going to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tell you about . . ."</a:t>
            </a:r>
          </a:p>
          <a:p>
            <a:endParaRPr lang="en-US" sz="2400">
              <a:solidFill>
                <a:srgbClr val="07376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933" i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The readers know you're going to tell them something, so you don't need to say it. Just introduce the subject and begin.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814700" y="1729100"/>
            <a:ext cx="8367700" cy="2292099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The No-No 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1777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ctr" rtl="0">
              <a:lnSpc>
                <a:spcPct val="100000"/>
              </a:lnSpc>
              <a:buNone/>
            </a:pPr>
            <a:r>
              <a:rPr lang="en-US" sz="2933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Here is a type of </a:t>
            </a:r>
            <a:r>
              <a:rPr lang="en-US" sz="2933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topic sentence</a:t>
            </a:r>
            <a:r>
              <a:rPr lang="en-US" sz="2933" b="0" i="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 that is not a very strong way to begin your essay:</a:t>
            </a:r>
          </a:p>
        </p:txBody>
      </p:sp>
      <p:sp>
        <p:nvSpPr>
          <p:cNvPr id="70" name="Shape 70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916300" y="1830700"/>
            <a:ext cx="8488300" cy="112297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2. Mention your main points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509775" y="2725275"/>
            <a:ext cx="9157575" cy="254297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2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But don't give everything away!</a:t>
            </a:r>
          </a:p>
          <a:p>
            <a:endParaRPr lang="en-US" sz="32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368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Assuming you started with a topic sentence relating to sports in general, this would be a good follow-up sentence mentioning the main points of your essay:</a:t>
            </a:r>
            <a:r>
              <a:rPr lang="en-US" sz="2368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en-US" sz="2368" b="1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611500" y="5691500"/>
            <a:ext cx="8855775" cy="140197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 However, the three sports that I like best are soccer, tennis, and riding.</a:t>
            </a:r>
          </a:p>
        </p:txBody>
      </p:sp>
      <p:sp>
        <p:nvSpPr>
          <p:cNvPr id="79" name="Shape 79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7" name="Rectangle 6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xfrm>
            <a:off x="711200" y="1930400"/>
            <a:ext cx="8863275" cy="1571000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4800" b="1" i="0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3. Your concluding sentence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509900" y="3236375"/>
            <a:ext cx="9196075" cy="3623725"/>
          </a:xfrm>
          <a:prstGeom prst="rect">
            <a:avLst/>
          </a:prstGeom>
        </p:spPr>
        <p:txBody>
          <a:bodyPr lIns="38100" tIns="38100" rIns="38100" bIns="38100" anchor="t" anchorCtr="0">
            <a:sp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2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This is okay, but </a:t>
            </a:r>
            <a:r>
              <a:rPr lang="en-US" sz="3200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needs stronger writing</a:t>
            </a:r>
            <a:r>
              <a:rPr lang="en-US" sz="32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endParaRPr lang="en-US" sz="32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40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"Here are the reasons why I love penguins."</a:t>
            </a:r>
          </a:p>
          <a:p>
            <a:endParaRPr lang="en-US" sz="2400">
              <a:solidFill>
                <a:srgbClr val="073763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32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This includes much </a:t>
            </a:r>
            <a:r>
              <a:rPr lang="en-US" sz="3200" b="1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stronger word choices</a:t>
            </a:r>
            <a:r>
              <a:rPr lang="en-US" sz="3200">
                <a:solidFill>
                  <a:srgbClr val="073763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endParaRPr lang="en-US" sz="3200">
              <a:solidFill>
                <a:srgbClr val="073763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 rtl="0">
              <a:lnSpc>
                <a:spcPct val="100000"/>
              </a:lnSpc>
              <a:buNone/>
            </a:pPr>
            <a:r>
              <a:rPr lang="en-US" sz="2400" b="0">
                <a:solidFill>
                  <a:srgbClr val="073763"/>
                </a:solidFill>
                <a:latin typeface="courier new"/>
                <a:ea typeface="courier new"/>
                <a:cs typeface="courier new"/>
                <a:sym typeface="courier new"/>
              </a:rPr>
              <a:t>"Your favorite animal is probably not the penguin, but you might change your mind after you hear my reasons for loving penguins so much."</a:t>
            </a:r>
          </a:p>
        </p:txBody>
      </p:sp>
      <p:sp>
        <p:nvSpPr>
          <p:cNvPr id="87" name="Shape 87"/>
          <p:cNvSpPr/>
          <p:nvPr/>
        </p:nvSpPr>
        <p:spPr>
          <a:xfrm>
            <a:off x="1900" y="1900"/>
            <a:ext cx="10170975" cy="15355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6" name="Rectangle 5"/>
          <p:cNvSpPr/>
          <p:nvPr/>
        </p:nvSpPr>
        <p:spPr>
          <a:xfrm>
            <a:off x="431800" y="7086600"/>
            <a:ext cx="9380538" cy="277813"/>
          </a:xfrm>
          <a:prstGeom prst="rect">
            <a:avLst/>
          </a:prstGeom>
          <a:solidFill>
            <a:srgbClr val="0F0F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08000" y="7086600"/>
            <a:ext cx="9228138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n-US" sz="1600" dirty="0">
                <a:solidFill>
                  <a:srgbClr val="FFFFFF"/>
                </a:solidFill>
                <a:latin typeface="Arial" charset="0"/>
              </a:rPr>
              <a:t> Copyright 2012                    www.time4writing.com/free-writing-resources                    Copyright 2012 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420</Words>
  <Application>Microsoft Office PowerPoint</Application>
  <PresentationFormat>Custom</PresentationFormat>
  <Paragraphs>95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/>
      <vt:lpstr>Writing the Introduction to an Essay</vt:lpstr>
      <vt:lpstr>Think of your introductory paragraph as a   recipe with three important ingredients:  </vt:lpstr>
      <vt:lpstr>1. Write a Topic Sentence </vt:lpstr>
      <vt:lpstr>The Hook </vt:lpstr>
      <vt:lpstr>The Plan   Another way to begin your essay is with a  topic sentence that simply lists each subject you will be covering:</vt:lpstr>
      <vt:lpstr> The Teaser   You can also build your reader's anticipation with a topic sentence that is an action statement:</vt:lpstr>
      <vt:lpstr>PowerPoint Presentation</vt:lpstr>
      <vt:lpstr>2. Mention your main points</vt:lpstr>
      <vt:lpstr>3. Your concluding sentence</vt:lpstr>
      <vt:lpstr>Remember to follow the "recipe" to write a strong introductory paragraph:   topic sentence + main points + concluding sentence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the Introduction to an Essay</dc:title>
  <dc:creator>Kim</dc:creator>
  <cp:lastModifiedBy>sondraa@hotmail.com</cp:lastModifiedBy>
  <cp:revision>1</cp:revision>
  <dcterms:modified xsi:type="dcterms:W3CDTF">2015-01-08T15:14:22Z</dcterms:modified>
</cp:coreProperties>
</file>