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0160000" cy="7620000"/>
  <p:notesSz cx="7620000" cy="10160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6" d="100"/>
          <a:sy n="106" d="100"/>
        </p:scale>
        <p:origin x="36" y="972"/>
      </p:cViewPr>
      <p:guideLst>
        <p:guide orient="horz" pos="2400"/>
        <p:guide pos="32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270250" y="762000"/>
            <a:ext cx="508025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762000" y="4826000"/>
            <a:ext cx="6096000" cy="45720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222839283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
        <p:cNvGrpSpPr/>
        <p:nvPr/>
      </p:nvGrpSpPr>
      <p:grpSpPr>
        <a:xfrm>
          <a:off x="0" y="0"/>
          <a:ext cx="0" cy="0"/>
          <a:chOff x="0" y="0"/>
          <a:chExt cx="0" cy="0"/>
        </a:xfrm>
      </p:grpSpPr>
      <p:sp>
        <p:nvSpPr>
          <p:cNvPr id="24" name="Shape 24"/>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 name="Shape 25"/>
          <p:cNvSpPr txBox="1">
            <a:spLocks noGrp="1"/>
          </p:cNvSpPr>
          <p:nvPr>
            <p:ph type="body" idx="1"/>
          </p:nvPr>
        </p:nvSpPr>
        <p:spPr>
          <a:xfrm>
            <a:off x="762000" y="4826000"/>
            <a:ext cx="6096000" cy="45720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
        <p:cNvGrpSpPr/>
        <p:nvPr/>
      </p:nvGrpSpPr>
      <p:grpSpPr>
        <a:xfrm>
          <a:off x="0" y="0"/>
          <a:ext cx="0" cy="0"/>
          <a:chOff x="0" y="0"/>
          <a:chExt cx="0" cy="0"/>
        </a:xfrm>
      </p:grpSpPr>
      <p:sp>
        <p:nvSpPr>
          <p:cNvPr id="31" name="Shape 31"/>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 name="Shape 32"/>
          <p:cNvSpPr txBox="1">
            <a:spLocks noGrp="1"/>
          </p:cNvSpPr>
          <p:nvPr>
            <p:ph type="body" idx="1"/>
          </p:nvPr>
        </p:nvSpPr>
        <p:spPr>
          <a:xfrm>
            <a:off x="762000" y="4826000"/>
            <a:ext cx="6096000" cy="45720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Shape 38"/>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 name="Shape 39"/>
          <p:cNvSpPr txBox="1">
            <a:spLocks noGrp="1"/>
          </p:cNvSpPr>
          <p:nvPr>
            <p:ph type="body" idx="1"/>
          </p:nvPr>
        </p:nvSpPr>
        <p:spPr>
          <a:xfrm>
            <a:off x="762000" y="4826000"/>
            <a:ext cx="6096000" cy="45720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Shape 46"/>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7" name="Shape 47"/>
          <p:cNvSpPr txBox="1">
            <a:spLocks noGrp="1"/>
          </p:cNvSpPr>
          <p:nvPr>
            <p:ph type="body" idx="1"/>
          </p:nvPr>
        </p:nvSpPr>
        <p:spPr>
          <a:xfrm>
            <a:off x="762000" y="4826000"/>
            <a:ext cx="6096000" cy="45720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 name="Shape 54"/>
          <p:cNvSpPr txBox="1">
            <a:spLocks noGrp="1"/>
          </p:cNvSpPr>
          <p:nvPr>
            <p:ph type="body" idx="1"/>
          </p:nvPr>
        </p:nvSpPr>
        <p:spPr>
          <a:xfrm>
            <a:off x="762000" y="4826000"/>
            <a:ext cx="6096000" cy="45720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762000" y="4826000"/>
            <a:ext cx="6096000" cy="45720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762000" y="4826000"/>
            <a:ext cx="6096000" cy="45720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762000" y="4826000"/>
            <a:ext cx="6096000" cy="4572000"/>
          </a:xfrm>
          <a:prstGeom prst="rect">
            <a:avLst/>
          </a:prstGeom>
        </p:spPr>
        <p:txBody>
          <a:bodyPr lIns="91425" tIns="91425" rIns="91425" bIns="91425" anchor="t" anchorCtr="0">
            <a:sp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6"/>
        <p:cNvGrpSpPr/>
        <p:nvPr/>
      </p:nvGrpSpPr>
      <p:grpSpPr>
        <a:xfrm>
          <a:off x="0" y="0"/>
          <a:ext cx="0" cy="0"/>
          <a:chOff x="0" y="0"/>
          <a:chExt cx="0" cy="0"/>
        </a:xfrm>
      </p:grpSpPr>
      <p:sp>
        <p:nvSpPr>
          <p:cNvPr id="7" name="Shape 7"/>
          <p:cNvSpPr txBox="1">
            <a:spLocks noGrp="1"/>
          </p:cNvSpPr>
          <p:nvPr>
            <p:ph type="ctrTitle"/>
          </p:nvPr>
        </p:nvSpPr>
        <p:spPr>
          <a:xfrm>
            <a:off x="914400" y="3048000"/>
            <a:ext cx="8331200" cy="1219199"/>
          </a:xfrm>
          <a:prstGeom prst="rect">
            <a:avLst/>
          </a:prstGeom>
        </p:spPr>
        <p:txBody>
          <a:bodyPr lIns="91425" tIns="91425" rIns="91425" bIns="91425" anchor="t" anchorCtr="0"/>
          <a:lstStyle>
            <a:lvl1pPr algn="ctr">
              <a:buSzPct val="100000"/>
              <a:defRPr sz="4800"/>
            </a:lvl1pPr>
            <a:lvl2pPr algn="ctr">
              <a:buSzPct val="100000"/>
              <a:defRPr sz="4800"/>
            </a:lvl2pPr>
            <a:lvl3pPr algn="ctr">
              <a:buSzPct val="100000"/>
              <a:defRPr sz="4800"/>
            </a:lvl3pPr>
            <a:lvl4pPr algn="ctr">
              <a:buSzPct val="100000"/>
              <a:defRPr sz="4800"/>
            </a:lvl4pPr>
            <a:lvl5pPr algn="ctr">
              <a:buSzPct val="100000"/>
              <a:defRPr sz="4800"/>
            </a:lvl5pPr>
            <a:lvl6pPr algn="ctr">
              <a:buSzPct val="100000"/>
              <a:defRPr sz="4800"/>
            </a:lvl6pPr>
            <a:lvl7pPr algn="ctr">
              <a:buSzPct val="100000"/>
              <a:defRPr sz="4800"/>
            </a:lvl7pPr>
            <a:lvl8pPr algn="ctr">
              <a:buSzPct val="100000"/>
              <a:defRPr sz="4800"/>
            </a:lvl8pPr>
            <a:lvl9pPr algn="ctr">
              <a:buSzPct val="100000"/>
              <a:defRPr sz="4800"/>
            </a:lvl9pPr>
          </a:lstStyle>
          <a:p>
            <a:endParaRPr/>
          </a:p>
        </p:txBody>
      </p:sp>
      <p:sp>
        <p:nvSpPr>
          <p:cNvPr id="8" name="Shape 8"/>
          <p:cNvSpPr txBox="1">
            <a:spLocks noGrp="1"/>
          </p:cNvSpPr>
          <p:nvPr>
            <p:ph type="subTitle" idx="1"/>
          </p:nvPr>
        </p:nvSpPr>
        <p:spPr>
          <a:xfrm>
            <a:off x="1828800" y="4572000"/>
            <a:ext cx="6502399" cy="914400"/>
          </a:xfrm>
          <a:prstGeom prst="rect">
            <a:avLst/>
          </a:prstGeom>
        </p:spPr>
        <p:txBody>
          <a:bodyPr lIns="91425" tIns="91425" rIns="91425" bIns="91425" anchor="t" anchorCtr="0"/>
          <a:lstStyle>
            <a:lvl1pPr algn="ctr">
              <a:buSzPct val="100000"/>
              <a:defRPr sz="3200"/>
            </a:lvl1pPr>
            <a:lvl2pPr algn="ctr">
              <a:buSzPct val="100000"/>
              <a:defRPr sz="3200"/>
            </a:lvl2pPr>
            <a:lvl3pPr algn="ctr">
              <a:buSzPct val="100000"/>
              <a:defRPr sz="3200"/>
            </a:lvl3pPr>
            <a:lvl4pPr algn="ctr">
              <a:buSzPct val="100000"/>
              <a:defRPr sz="3200"/>
            </a:lvl4pPr>
            <a:lvl5pPr algn="ctr">
              <a:buSzPct val="100000"/>
              <a:defRPr sz="3200"/>
            </a:lvl5pPr>
            <a:lvl6pPr algn="ctr">
              <a:buSzPct val="100000"/>
              <a:defRPr sz="3200"/>
            </a:lvl6pPr>
            <a:lvl7pPr algn="ctr">
              <a:buSzPct val="100000"/>
              <a:defRPr sz="3200"/>
            </a:lvl7pPr>
            <a:lvl8pPr algn="ctr">
              <a:buSzPct val="100000"/>
              <a:defRPr sz="3200"/>
            </a:lvl8pPr>
            <a:lvl9pPr algn="ctr">
              <a:buSzPct val="100000"/>
              <a:defRPr sz="32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304800" y="304800"/>
            <a:ext cx="9550400" cy="914400"/>
          </a:xfrm>
          <a:prstGeom prst="rect">
            <a:avLst/>
          </a:prstGeom>
        </p:spPr>
        <p:txBody>
          <a:bodyPr lIns="91425" tIns="91425" rIns="91425" bIns="91425" anchor="t" anchorCtr="0"/>
          <a:lstStyle>
            <a:lvl1pPr>
              <a:buSzPct val="99224"/>
              <a:defRPr sz="4266"/>
            </a:lvl1pPr>
            <a:lvl2pPr>
              <a:buSzPct val="99224"/>
              <a:defRPr sz="4266"/>
            </a:lvl2pPr>
            <a:lvl3pPr>
              <a:buSzPct val="99224"/>
              <a:defRPr sz="4266"/>
            </a:lvl3pPr>
            <a:lvl4pPr>
              <a:buSzPct val="99224"/>
              <a:defRPr sz="4266"/>
            </a:lvl4pPr>
            <a:lvl5pPr>
              <a:buSzPct val="99224"/>
              <a:defRPr sz="4266"/>
            </a:lvl5pPr>
            <a:lvl6pPr>
              <a:buSzPct val="99224"/>
              <a:defRPr sz="4266"/>
            </a:lvl6pPr>
            <a:lvl7pPr>
              <a:buSzPct val="99224"/>
              <a:defRPr sz="4266"/>
            </a:lvl7pPr>
            <a:lvl8pPr>
              <a:buSzPct val="99224"/>
              <a:defRPr sz="4266"/>
            </a:lvl8pPr>
            <a:lvl9pPr>
              <a:buSzPct val="99224"/>
              <a:defRPr sz="4266"/>
            </a:lvl9pPr>
          </a:lstStyle>
          <a:p>
            <a:endParaRPr/>
          </a:p>
        </p:txBody>
      </p:sp>
      <p:sp>
        <p:nvSpPr>
          <p:cNvPr id="11" name="Shape 11"/>
          <p:cNvSpPr txBox="1">
            <a:spLocks noGrp="1"/>
          </p:cNvSpPr>
          <p:nvPr>
            <p:ph type="body" idx="1"/>
          </p:nvPr>
        </p:nvSpPr>
        <p:spPr>
          <a:xfrm>
            <a:off x="304800" y="1828800"/>
            <a:ext cx="9550400" cy="5486399"/>
          </a:xfrm>
          <a:prstGeom prst="rect">
            <a:avLst/>
          </a:prstGeom>
        </p:spPr>
        <p:txBody>
          <a:bodyPr lIns="91425" tIns="91425" rIns="91425" bIns="91425" anchor="t" anchorCtr="0"/>
          <a:lstStyle>
            <a:lvl1pPr>
              <a:buSzPct val="98765"/>
              <a:defRPr sz="2666"/>
            </a:lvl1pPr>
            <a:lvl2pPr>
              <a:buSzPct val="98765"/>
              <a:defRPr sz="2666"/>
            </a:lvl2pPr>
            <a:lvl3pPr>
              <a:buSzPct val="98765"/>
              <a:defRPr sz="2666"/>
            </a:lvl3pPr>
            <a:lvl4pPr>
              <a:buSzPct val="98765"/>
              <a:defRPr sz="2666"/>
            </a:lvl4pPr>
            <a:lvl5pPr>
              <a:buSzPct val="98765"/>
              <a:defRPr sz="2666"/>
            </a:lvl5pPr>
            <a:lvl6pPr>
              <a:buSzPct val="98765"/>
              <a:defRPr sz="2666"/>
            </a:lvl6pPr>
            <a:lvl7pPr>
              <a:buSzPct val="98765"/>
              <a:defRPr sz="2666"/>
            </a:lvl7pPr>
            <a:lvl8pPr>
              <a:buSzPct val="98765"/>
              <a:defRPr sz="2666"/>
            </a:lvl8pPr>
            <a:lvl9pPr>
              <a:buSzPct val="98765"/>
              <a:defRPr sz="2666"/>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304800" y="304800"/>
            <a:ext cx="9550400" cy="914400"/>
          </a:xfrm>
          <a:prstGeom prst="rect">
            <a:avLst/>
          </a:prstGeom>
        </p:spPr>
        <p:txBody>
          <a:bodyPr lIns="91425" tIns="91425" rIns="91425" bIns="91425" anchor="t" anchorCtr="0"/>
          <a:lstStyle>
            <a:lvl1pPr>
              <a:buSzPct val="99224"/>
              <a:defRPr sz="4266"/>
            </a:lvl1pPr>
            <a:lvl2pPr>
              <a:buSzPct val="99224"/>
              <a:defRPr sz="4266"/>
            </a:lvl2pPr>
            <a:lvl3pPr>
              <a:buSzPct val="99224"/>
              <a:defRPr sz="4266"/>
            </a:lvl3pPr>
            <a:lvl4pPr>
              <a:buSzPct val="99224"/>
              <a:defRPr sz="4266"/>
            </a:lvl4pPr>
            <a:lvl5pPr>
              <a:buSzPct val="99224"/>
              <a:defRPr sz="4266"/>
            </a:lvl5pPr>
            <a:lvl6pPr>
              <a:buSzPct val="99224"/>
              <a:defRPr sz="4266"/>
            </a:lvl6pPr>
            <a:lvl7pPr>
              <a:buSzPct val="99224"/>
              <a:defRPr sz="4266"/>
            </a:lvl7pPr>
            <a:lvl8pPr>
              <a:buSzPct val="99224"/>
              <a:defRPr sz="4266"/>
            </a:lvl8pPr>
            <a:lvl9pPr>
              <a:buSzPct val="99224"/>
              <a:defRPr sz="4266"/>
            </a:lvl9pPr>
          </a:lstStyle>
          <a:p>
            <a:endParaRPr/>
          </a:p>
        </p:txBody>
      </p:sp>
      <p:sp>
        <p:nvSpPr>
          <p:cNvPr id="14" name="Shape 14"/>
          <p:cNvSpPr txBox="1">
            <a:spLocks noGrp="1"/>
          </p:cNvSpPr>
          <p:nvPr>
            <p:ph type="body" idx="1"/>
          </p:nvPr>
        </p:nvSpPr>
        <p:spPr>
          <a:xfrm>
            <a:off x="304800" y="1828800"/>
            <a:ext cx="4470399" cy="5486399"/>
          </a:xfrm>
          <a:prstGeom prst="rect">
            <a:avLst/>
          </a:prstGeom>
        </p:spPr>
        <p:txBody>
          <a:bodyPr lIns="91425" tIns="91425" rIns="91425" bIns="91425" anchor="t" anchorCtr="0"/>
          <a:lstStyle>
            <a:lvl1pPr>
              <a:buSzPct val="98765"/>
              <a:defRPr sz="2666"/>
            </a:lvl1pPr>
            <a:lvl2pPr>
              <a:buSzPct val="98765"/>
              <a:defRPr sz="2666"/>
            </a:lvl2pPr>
            <a:lvl3pPr>
              <a:buSzPct val="98765"/>
              <a:defRPr sz="2666"/>
            </a:lvl3pPr>
            <a:lvl4pPr>
              <a:buSzPct val="98765"/>
              <a:defRPr sz="2666"/>
            </a:lvl4pPr>
            <a:lvl5pPr>
              <a:buSzPct val="98765"/>
              <a:defRPr sz="2666"/>
            </a:lvl5pPr>
            <a:lvl6pPr>
              <a:buSzPct val="98765"/>
              <a:defRPr sz="2666"/>
            </a:lvl6pPr>
            <a:lvl7pPr>
              <a:buSzPct val="98765"/>
              <a:defRPr sz="2666"/>
            </a:lvl7pPr>
            <a:lvl8pPr>
              <a:buSzPct val="98765"/>
              <a:defRPr sz="2666"/>
            </a:lvl8pPr>
            <a:lvl9pPr>
              <a:buSzPct val="98765"/>
              <a:defRPr sz="2666"/>
            </a:lvl9pPr>
          </a:lstStyle>
          <a:p>
            <a:endParaRPr/>
          </a:p>
        </p:txBody>
      </p:sp>
      <p:sp>
        <p:nvSpPr>
          <p:cNvPr id="15" name="Shape 15"/>
          <p:cNvSpPr txBox="1">
            <a:spLocks noGrp="1"/>
          </p:cNvSpPr>
          <p:nvPr>
            <p:ph type="body" idx="2"/>
          </p:nvPr>
        </p:nvSpPr>
        <p:spPr>
          <a:xfrm>
            <a:off x="5384800" y="1828800"/>
            <a:ext cx="4470399" cy="5486399"/>
          </a:xfrm>
          <a:prstGeom prst="rect">
            <a:avLst/>
          </a:prstGeom>
        </p:spPr>
        <p:txBody>
          <a:bodyPr lIns="91425" tIns="91425" rIns="91425" bIns="91425" anchor="t" anchorCtr="0"/>
          <a:lstStyle>
            <a:lvl1pPr>
              <a:buSzPct val="98765"/>
              <a:defRPr sz="2666"/>
            </a:lvl1pPr>
            <a:lvl2pPr>
              <a:buSzPct val="98765"/>
              <a:defRPr sz="2666"/>
            </a:lvl2pPr>
            <a:lvl3pPr>
              <a:buSzPct val="98765"/>
              <a:defRPr sz="2666"/>
            </a:lvl3pPr>
            <a:lvl4pPr>
              <a:buSzPct val="98765"/>
              <a:defRPr sz="2666"/>
            </a:lvl4pPr>
            <a:lvl5pPr>
              <a:buSzPct val="98765"/>
              <a:defRPr sz="2666"/>
            </a:lvl5pPr>
            <a:lvl6pPr>
              <a:buSzPct val="98765"/>
              <a:defRPr sz="2666"/>
            </a:lvl6pPr>
            <a:lvl7pPr>
              <a:buSzPct val="98765"/>
              <a:defRPr sz="2666"/>
            </a:lvl7pPr>
            <a:lvl8pPr>
              <a:buSzPct val="98765"/>
              <a:defRPr sz="2666"/>
            </a:lvl8pPr>
            <a:lvl9pPr>
              <a:buSzPct val="98765"/>
              <a:defRPr sz="2666"/>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16"/>
        <p:cNvGrpSpPr/>
        <p:nvPr/>
      </p:nvGrpSpPr>
      <p:grpSpPr>
        <a:xfrm>
          <a:off x="0" y="0"/>
          <a:ext cx="0" cy="0"/>
          <a:chOff x="0" y="0"/>
          <a:chExt cx="0" cy="0"/>
        </a:xfrm>
      </p:grpSpPr>
      <p:sp>
        <p:nvSpPr>
          <p:cNvPr id="17" name="Shape 17"/>
          <p:cNvSpPr txBox="1">
            <a:spLocks noGrp="1"/>
          </p:cNvSpPr>
          <p:nvPr>
            <p:ph type="body" idx="1"/>
          </p:nvPr>
        </p:nvSpPr>
        <p:spPr>
          <a:xfrm>
            <a:off x="304800" y="6705600"/>
            <a:ext cx="9550400" cy="609599"/>
          </a:xfrm>
          <a:prstGeom prst="rect">
            <a:avLst/>
          </a:prstGeom>
        </p:spPr>
        <p:txBody>
          <a:bodyPr lIns="91425" tIns="91425" rIns="91425" bIns="91425" anchor="t" anchorCtr="0"/>
          <a:lstStyle>
            <a:lvl1pPr algn="ctr">
              <a:buSzPct val="100000"/>
              <a:defRPr sz="3200"/>
            </a:lvl1pPr>
            <a:lvl2pPr algn="ctr">
              <a:buSzPct val="100000"/>
              <a:defRPr sz="3200"/>
            </a:lvl2pPr>
            <a:lvl3pPr algn="ctr">
              <a:buSzPct val="100000"/>
              <a:defRPr sz="3200"/>
            </a:lvl3pPr>
            <a:lvl4pPr algn="ctr">
              <a:buSzPct val="100000"/>
              <a:defRPr sz="3200"/>
            </a:lvl4pPr>
            <a:lvl5pPr algn="ctr">
              <a:buSzPct val="100000"/>
              <a:defRPr sz="3200"/>
            </a:lvl5pPr>
            <a:lvl6pPr algn="ctr">
              <a:buSzPct val="100000"/>
              <a:defRPr sz="3200"/>
            </a:lvl6pPr>
            <a:lvl7pPr algn="ctr">
              <a:buSzPct val="100000"/>
              <a:defRPr sz="3200"/>
            </a:lvl7pPr>
            <a:lvl8pPr algn="ctr">
              <a:buSzPct val="100000"/>
              <a:defRPr sz="3200"/>
            </a:lvl8pPr>
            <a:lvl9pPr algn="ctr">
              <a:buSzPct val="100000"/>
              <a:defRPr sz="32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info@time4writing.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18"/>
        <p:cNvGrpSpPr/>
        <p:nvPr/>
      </p:nvGrpSpPr>
      <p:grpSpPr>
        <a:xfrm>
          <a:off x="0" y="0"/>
          <a:ext cx="0" cy="0"/>
          <a:chOff x="0" y="0"/>
          <a:chExt cx="0" cy="0"/>
        </a:xfrm>
      </p:grpSpPr>
      <p:sp>
        <p:nvSpPr>
          <p:cNvPr id="19" name="Shape 19"/>
          <p:cNvSpPr txBox="1">
            <a:spLocks noGrp="1"/>
          </p:cNvSpPr>
          <p:nvPr>
            <p:ph type="ctrTitle"/>
          </p:nvPr>
        </p:nvSpPr>
        <p:spPr>
          <a:xfrm>
            <a:off x="1014300" y="1522300"/>
            <a:ext cx="8526949" cy="3522649"/>
          </a:xfrm>
          <a:prstGeom prst="rect">
            <a:avLst/>
          </a:prstGeom>
        </p:spPr>
        <p:txBody>
          <a:bodyPr lIns="38100" tIns="38100" rIns="38100" bIns="38100" anchor="t" anchorCtr="0">
            <a:spAutoFit/>
          </a:bodyPr>
          <a:lstStyle/>
          <a:p>
            <a:pPr algn="ctr" rtl="0">
              <a:lnSpc>
                <a:spcPct val="100000"/>
              </a:lnSpc>
              <a:buNone/>
            </a:pPr>
            <a:r>
              <a:rPr lang="en-US" sz="4800" b="1" i="0">
                <a:solidFill>
                  <a:srgbClr val="073763"/>
                </a:solidFill>
                <a:latin typeface="Arial"/>
                <a:ea typeface="Arial"/>
                <a:cs typeface="Arial"/>
                <a:sym typeface="Arial"/>
              </a:rPr>
              <a:t>Writing an Attention Grabber</a:t>
            </a:r>
          </a:p>
          <a:p>
            <a:endParaRPr lang="en-US" sz="4800" b="1" i="0">
              <a:solidFill>
                <a:srgbClr val="073763"/>
              </a:solidFill>
              <a:latin typeface="Arial"/>
              <a:ea typeface="Arial"/>
              <a:cs typeface="Arial"/>
              <a:sym typeface="Arial"/>
            </a:endParaRPr>
          </a:p>
          <a:p>
            <a:pPr algn="ctr" rtl="0">
              <a:lnSpc>
                <a:spcPct val="100000"/>
              </a:lnSpc>
              <a:buNone/>
            </a:pPr>
            <a:r>
              <a:rPr lang="en-US" sz="4800" b="1" i="0">
                <a:solidFill>
                  <a:srgbClr val="B45F06"/>
                </a:solidFill>
                <a:latin typeface="Arial"/>
                <a:ea typeface="Arial"/>
                <a:cs typeface="Arial"/>
                <a:sym typeface="Arial"/>
              </a:rPr>
              <a:t>Four Ideas to Hook Your Reader's Attention</a:t>
            </a:r>
          </a:p>
        </p:txBody>
      </p:sp>
      <p:sp>
        <p:nvSpPr>
          <p:cNvPr id="20" name="Shape 20"/>
          <p:cNvSpPr/>
          <p:nvPr/>
        </p:nvSpPr>
        <p:spPr>
          <a:xfrm>
            <a:off x="1900" y="1900"/>
            <a:ext cx="10170975" cy="1535525"/>
          </a:xfrm>
          <a:prstGeom prst="rect">
            <a:avLst/>
          </a:prstGeom>
          <a:blipFill>
            <a:blip r:embed="rId4"/>
            <a:stretch>
              <a:fillRect/>
            </a:stretch>
          </a:blipFill>
        </p:spPr>
      </p:sp>
      <p:sp>
        <p:nvSpPr>
          <p:cNvPr id="22" name="Shape 22"/>
          <p:cNvSpPr txBox="1"/>
          <p:nvPr/>
        </p:nvSpPr>
        <p:spPr>
          <a:xfrm>
            <a:off x="607900" y="5078300"/>
            <a:ext cx="9011700" cy="1982949"/>
          </a:xfrm>
          <a:prstGeom prst="rect">
            <a:avLst/>
          </a:prstGeom>
        </p:spPr>
        <p:txBody>
          <a:bodyPr lIns="38100" tIns="38100" rIns="38100" bIns="38100" anchor="t" anchorCtr="0">
            <a:spAutoFit/>
          </a:bodyPr>
          <a:lstStyle/>
          <a:p>
            <a:pPr algn="ctr" rtl="0">
              <a:lnSpc>
                <a:spcPct val="100000"/>
              </a:lnSpc>
              <a:buNone/>
            </a:pPr>
            <a:r>
              <a:rPr lang="en-US" sz="1333">
                <a:solidFill>
                  <a:srgbClr val="073763"/>
                </a:solidFill>
                <a:latin typeface="times new roman"/>
                <a:ea typeface="times new roman"/>
                <a:cs typeface="times new roman"/>
                <a:sym typeface="times new roman"/>
              </a:rPr>
              <a:t> </a:t>
            </a:r>
          </a:p>
          <a:p>
            <a:pPr algn="ctr" rtl="0">
              <a:lnSpc>
                <a:spcPct val="100000"/>
              </a:lnSpc>
              <a:buNone/>
            </a:pPr>
            <a:r>
              <a:rPr lang="en-US" sz="1333">
                <a:solidFill>
                  <a:srgbClr val="073763"/>
                </a:solidFill>
                <a:latin typeface="times new roman"/>
                <a:ea typeface="times new roman"/>
                <a:cs typeface="times new roman"/>
                <a:sym typeface="times new roman"/>
              </a:rPr>
              <a:t>Time4Writing provides these teachers materials to teachers and parents at no cost. </a:t>
            </a:r>
          </a:p>
          <a:p>
            <a:pPr algn="ctr" rtl="0">
              <a:lnSpc>
                <a:spcPct val="100000"/>
              </a:lnSpc>
              <a:buNone/>
            </a:pPr>
            <a:r>
              <a:rPr lang="en-US" sz="1333">
                <a:solidFill>
                  <a:srgbClr val="073763"/>
                </a:solidFill>
                <a:latin typeface="times new roman"/>
                <a:ea typeface="times new roman"/>
                <a:cs typeface="times new roman"/>
                <a:sym typeface="times new roman"/>
              </a:rPr>
              <a:t>More presentations, handouts, interactive online exercises, and video lessons are freely available at Time4Writing.com. </a:t>
            </a:r>
          </a:p>
          <a:p>
            <a:pPr algn="ctr" rtl="0">
              <a:lnSpc>
                <a:spcPct val="100000"/>
              </a:lnSpc>
              <a:buNone/>
            </a:pPr>
            <a:r>
              <a:rPr lang="en-US" sz="1333">
                <a:solidFill>
                  <a:srgbClr val="073763"/>
                </a:solidFill>
                <a:latin typeface="times new roman"/>
                <a:ea typeface="times new roman"/>
                <a:cs typeface="times new roman"/>
                <a:sym typeface="times new roman"/>
              </a:rPr>
              <a:t>Consider linking to these resources from your school, teacher, or homeschool educational site. </a:t>
            </a:r>
          </a:p>
          <a:p>
            <a:endParaRPr lang="en-US" sz="1333">
              <a:solidFill>
                <a:srgbClr val="073763"/>
              </a:solidFill>
              <a:latin typeface="times new roman"/>
              <a:ea typeface="times new roman"/>
              <a:cs typeface="times new roman"/>
              <a:sym typeface="times new roman"/>
            </a:endParaRPr>
          </a:p>
          <a:p>
            <a:pPr algn="ctr" rtl="0">
              <a:lnSpc>
                <a:spcPct val="100000"/>
              </a:lnSpc>
              <a:buNone/>
            </a:pPr>
            <a:r>
              <a:rPr lang="en-US" sz="1333">
                <a:solidFill>
                  <a:srgbClr val="073763"/>
                </a:solidFill>
                <a:latin typeface="times new roman"/>
                <a:ea typeface="times new roman"/>
                <a:cs typeface="times new roman"/>
                <a:sym typeface="times new roman"/>
              </a:rPr>
              <a:t>The rules: These materials must maintain the visibility of the Time4Writing trademark and copyright information. </a:t>
            </a:r>
          </a:p>
          <a:p>
            <a:pPr algn="ctr" rtl="0">
              <a:lnSpc>
                <a:spcPct val="100000"/>
              </a:lnSpc>
              <a:buNone/>
            </a:pPr>
            <a:r>
              <a:rPr lang="en-US" sz="1333">
                <a:solidFill>
                  <a:srgbClr val="073763"/>
                </a:solidFill>
                <a:latin typeface="times new roman"/>
                <a:ea typeface="times new roman"/>
                <a:cs typeface="times new roman"/>
                <a:sym typeface="times new roman"/>
              </a:rPr>
              <a:t>They can be copied and used for educational purposes. They are not for resale.</a:t>
            </a:r>
          </a:p>
          <a:p>
            <a:pPr algn="ctr" rtl="0">
              <a:lnSpc>
                <a:spcPct val="100000"/>
              </a:lnSpc>
              <a:buNone/>
            </a:pPr>
            <a:r>
              <a:rPr lang="en-US" sz="1333">
                <a:solidFill>
                  <a:srgbClr val="073763"/>
                </a:solidFill>
                <a:latin typeface="times new roman"/>
                <a:ea typeface="times new roman"/>
                <a:cs typeface="times new roman"/>
                <a:sym typeface="times new roman"/>
              </a:rPr>
              <a:t>Want to give us feedback? We'd like to hear your views:</a:t>
            </a:r>
            <a:r>
              <a:rPr lang="en-US" sz="1333">
                <a:solidFill>
                  <a:srgbClr val="B45F06"/>
                </a:solidFill>
                <a:latin typeface="times new roman"/>
                <a:ea typeface="times new roman"/>
                <a:cs typeface="times new roman"/>
                <a:sym typeface="times new roman"/>
              </a:rPr>
              <a:t> </a:t>
            </a:r>
            <a:r>
              <a:rPr lang="en-US" sz="1333">
                <a:solidFill>
                  <a:srgbClr val="000000"/>
                </a:solidFill>
                <a:latin typeface="times new roman"/>
                <a:ea typeface="times new roman"/>
                <a:cs typeface="times new roman"/>
                <a:sym typeface="times new roman"/>
              </a:rPr>
              <a:t> </a:t>
            </a:r>
            <a:r>
              <a:rPr lang="en-US" sz="1333">
                <a:solidFill>
                  <a:srgbClr val="000000"/>
                </a:solidFill>
                <a:latin typeface="Arial"/>
                <a:ea typeface="Arial"/>
                <a:cs typeface="Arial"/>
                <a:sym typeface="Arial"/>
              </a:rPr>
              <a:t> </a:t>
            </a:r>
          </a:p>
          <a:p>
            <a:pPr algn="ctr" rtl="0">
              <a:lnSpc>
                <a:spcPct val="100000"/>
              </a:lnSpc>
              <a:buNone/>
            </a:pPr>
            <a:r>
              <a:rPr lang="en-US" sz="1333" u="sng">
                <a:solidFill>
                  <a:srgbClr val="B45F06"/>
                </a:solidFill>
                <a:latin typeface="times new roman"/>
                <a:ea typeface="times new roman"/>
                <a:cs typeface="times new roman"/>
                <a:sym typeface="times new roman"/>
                <a:hlinkClick r:id="rId5"/>
              </a:rPr>
              <a:t>info@time4writing.com</a:t>
            </a:r>
          </a:p>
        </p:txBody>
      </p:sp>
      <p:sp>
        <p:nvSpPr>
          <p:cNvPr id="6" name="Rectangle 5"/>
          <p:cNvSpPr/>
          <p:nvPr/>
        </p:nvSpPr>
        <p:spPr>
          <a:xfrm>
            <a:off x="431800" y="7086600"/>
            <a:ext cx="9380538" cy="277813"/>
          </a:xfrm>
          <a:prstGeom prst="rect">
            <a:avLst/>
          </a:prstGeom>
          <a:solidFill>
            <a:srgbClr val="0F0F4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Text Box 4"/>
          <p:cNvSpPr txBox="1">
            <a:spLocks noChangeArrowheads="1"/>
          </p:cNvSpPr>
          <p:nvPr/>
        </p:nvSpPr>
        <p:spPr bwMode="auto">
          <a:xfrm>
            <a:off x="508000" y="7086600"/>
            <a:ext cx="9228138" cy="233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5000"/>
              </a:lnSpc>
            </a:pPr>
            <a:r>
              <a:rPr lang="en-US" sz="1600" dirty="0">
                <a:solidFill>
                  <a:srgbClr val="FFFFFF"/>
                </a:solidFill>
                <a:latin typeface="Arial" charset="0"/>
              </a:rPr>
              <a:t> Copyright 2012                    www.time4writing.com/free-writing-resources                    Copyright 2012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26"/>
        <p:cNvGrpSpPr/>
        <p:nvPr/>
      </p:nvGrpSpPr>
      <p:grpSpPr>
        <a:xfrm>
          <a:off x="0" y="0"/>
          <a:ext cx="0" cy="0"/>
          <a:chOff x="0" y="0"/>
          <a:chExt cx="0" cy="0"/>
        </a:xfrm>
      </p:grpSpPr>
      <p:sp>
        <p:nvSpPr>
          <p:cNvPr id="27" name="Shape 27"/>
          <p:cNvSpPr txBox="1">
            <a:spLocks noGrp="1"/>
          </p:cNvSpPr>
          <p:nvPr>
            <p:ph type="ctrTitle"/>
          </p:nvPr>
        </p:nvSpPr>
        <p:spPr>
          <a:xfrm>
            <a:off x="814700" y="1932300"/>
            <a:ext cx="8627599" cy="5005925"/>
          </a:xfrm>
          <a:prstGeom prst="rect">
            <a:avLst/>
          </a:prstGeom>
        </p:spPr>
        <p:txBody>
          <a:bodyPr lIns="38100" tIns="38100" rIns="38100" bIns="38100" anchor="t" anchorCtr="0">
            <a:spAutoFit/>
          </a:bodyPr>
          <a:lstStyle/>
          <a:p>
            <a:pPr algn="ctr" rtl="0">
              <a:lnSpc>
                <a:spcPct val="100000"/>
              </a:lnSpc>
              <a:buNone/>
            </a:pPr>
            <a:r>
              <a:rPr lang="en-US" sz="3200" i="0">
                <a:solidFill>
                  <a:srgbClr val="073763"/>
                </a:solidFill>
                <a:latin typeface="Arial"/>
                <a:ea typeface="Arial"/>
                <a:cs typeface="Arial"/>
                <a:sym typeface="Arial"/>
              </a:rPr>
              <a:t>﻿If you start your </a:t>
            </a:r>
            <a:r>
              <a:rPr lang="en-US" sz="3200" b="1" i="0">
                <a:solidFill>
                  <a:srgbClr val="B45F06"/>
                </a:solidFill>
                <a:latin typeface="Arial"/>
                <a:ea typeface="Arial"/>
                <a:cs typeface="Arial"/>
                <a:sym typeface="Arial"/>
              </a:rPr>
              <a:t> </a:t>
            </a:r>
          </a:p>
          <a:p>
            <a:pPr algn="ctr" rtl="0">
              <a:lnSpc>
                <a:spcPct val="100000"/>
              </a:lnSpc>
              <a:buNone/>
            </a:pPr>
            <a:r>
              <a:rPr lang="en-US" sz="3200" b="1" i="0">
                <a:solidFill>
                  <a:srgbClr val="B45F06"/>
                </a:solidFill>
                <a:latin typeface="Arial"/>
                <a:ea typeface="Arial"/>
                <a:cs typeface="Arial"/>
                <a:sym typeface="Arial"/>
              </a:rPr>
              <a:t>Essay</a:t>
            </a:r>
            <a:r>
              <a:rPr lang="en-US" sz="3200" i="0">
                <a:solidFill>
                  <a:srgbClr val="073763"/>
                </a:solidFill>
                <a:latin typeface="Arial"/>
                <a:ea typeface="Arial"/>
                <a:cs typeface="Arial"/>
                <a:sym typeface="Arial"/>
              </a:rPr>
              <a:t> or </a:t>
            </a:r>
            <a:r>
              <a:rPr lang="en-US" sz="3200" b="1" i="0">
                <a:solidFill>
                  <a:srgbClr val="B45F06"/>
                </a:solidFill>
                <a:latin typeface="Arial"/>
                <a:ea typeface="Arial"/>
                <a:cs typeface="Arial"/>
                <a:sym typeface="Arial"/>
              </a:rPr>
              <a:t>Paragraph</a:t>
            </a:r>
            <a:r>
              <a:rPr lang="en-US" sz="3200" i="0">
                <a:solidFill>
                  <a:srgbClr val="073763"/>
                </a:solidFill>
                <a:latin typeface="Arial"/>
                <a:ea typeface="Arial"/>
                <a:cs typeface="Arial"/>
                <a:sym typeface="Arial"/>
              </a:rPr>
              <a:t> </a:t>
            </a:r>
          </a:p>
          <a:p>
            <a:pPr algn="ctr" rtl="0">
              <a:lnSpc>
                <a:spcPct val="100000"/>
              </a:lnSpc>
              <a:buNone/>
            </a:pPr>
            <a:r>
              <a:rPr lang="en-US" sz="3200" i="0">
                <a:solidFill>
                  <a:srgbClr val="073763"/>
                </a:solidFill>
                <a:latin typeface="Arial"/>
                <a:ea typeface="Arial"/>
                <a:cs typeface="Arial"/>
                <a:sym typeface="Arial"/>
              </a:rPr>
              <a:t>with something that grabs attention, </a:t>
            </a:r>
          </a:p>
          <a:p>
            <a:pPr algn="ctr" rtl="0">
              <a:lnSpc>
                <a:spcPct val="100000"/>
              </a:lnSpc>
              <a:buNone/>
            </a:pPr>
            <a:r>
              <a:rPr lang="en-US" sz="3200" i="0">
                <a:solidFill>
                  <a:srgbClr val="073763"/>
                </a:solidFill>
                <a:latin typeface="Arial"/>
                <a:ea typeface="Arial"/>
                <a:cs typeface="Arial"/>
                <a:sym typeface="Arial"/>
              </a:rPr>
              <a:t>your reader will want to read more.</a:t>
            </a:r>
          </a:p>
          <a:p>
            <a:endParaRPr lang="en-US" sz="3200" i="0">
              <a:solidFill>
                <a:srgbClr val="073763"/>
              </a:solidFill>
              <a:latin typeface="Arial"/>
              <a:ea typeface="Arial"/>
              <a:cs typeface="Arial"/>
              <a:sym typeface="Arial"/>
            </a:endParaRPr>
          </a:p>
          <a:p>
            <a:endParaRPr lang="en-US" sz="3200" i="0">
              <a:solidFill>
                <a:srgbClr val="073763"/>
              </a:solidFill>
              <a:latin typeface="Arial"/>
              <a:ea typeface="Arial"/>
              <a:cs typeface="Arial"/>
              <a:sym typeface="Arial"/>
            </a:endParaRPr>
          </a:p>
          <a:p>
            <a:pPr algn="ctr" rtl="0">
              <a:lnSpc>
                <a:spcPct val="100000"/>
              </a:lnSpc>
              <a:buNone/>
            </a:pPr>
            <a:r>
              <a:rPr lang="en-US" sz="3200" i="0">
                <a:solidFill>
                  <a:srgbClr val="073763"/>
                </a:solidFill>
                <a:latin typeface="Arial"/>
                <a:ea typeface="Arial"/>
                <a:cs typeface="Arial"/>
                <a:sym typeface="Arial"/>
              </a:rPr>
              <a:t>So how can you write an</a:t>
            </a:r>
          </a:p>
          <a:p>
            <a:pPr algn="ctr" rtl="0">
              <a:lnSpc>
                <a:spcPct val="100000"/>
              </a:lnSpc>
              <a:buNone/>
            </a:pPr>
            <a:r>
              <a:rPr lang="en-US" sz="3200" i="0">
                <a:solidFill>
                  <a:srgbClr val="073763"/>
                </a:solidFill>
                <a:latin typeface="Arial"/>
                <a:ea typeface="Arial"/>
                <a:cs typeface="Arial"/>
                <a:sym typeface="Arial"/>
              </a:rPr>
              <a:t> </a:t>
            </a:r>
            <a:r>
              <a:rPr lang="en-US" sz="3200" b="1" i="0">
                <a:solidFill>
                  <a:srgbClr val="B45F06"/>
                </a:solidFill>
                <a:latin typeface="Arial"/>
                <a:ea typeface="Arial"/>
                <a:cs typeface="Arial"/>
                <a:sym typeface="Arial"/>
              </a:rPr>
              <a:t>attention grabber</a:t>
            </a:r>
            <a:r>
              <a:rPr lang="en-US" sz="3200" i="0">
                <a:solidFill>
                  <a:srgbClr val="073763"/>
                </a:solidFill>
                <a:latin typeface="Arial"/>
                <a:ea typeface="Arial"/>
                <a:cs typeface="Arial"/>
                <a:sym typeface="Arial"/>
              </a:rPr>
              <a:t> </a:t>
            </a:r>
          </a:p>
          <a:p>
            <a:pPr algn="ctr" rtl="0">
              <a:lnSpc>
                <a:spcPct val="100000"/>
              </a:lnSpc>
              <a:buNone/>
            </a:pPr>
            <a:r>
              <a:rPr lang="en-US" sz="3200" i="0">
                <a:solidFill>
                  <a:srgbClr val="073763"/>
                </a:solidFill>
                <a:latin typeface="Arial"/>
                <a:ea typeface="Arial"/>
                <a:cs typeface="Arial"/>
                <a:sym typeface="Arial"/>
              </a:rPr>
              <a:t>that hooks your readers so they want to </a:t>
            </a:r>
          </a:p>
          <a:p>
            <a:pPr algn="ctr" rtl="0">
              <a:lnSpc>
                <a:spcPct val="100000"/>
              </a:lnSpc>
              <a:buNone/>
            </a:pPr>
            <a:r>
              <a:rPr lang="en-US" sz="3200" i="0">
                <a:solidFill>
                  <a:srgbClr val="073763"/>
                </a:solidFill>
                <a:latin typeface="Arial"/>
                <a:ea typeface="Arial"/>
                <a:cs typeface="Arial"/>
                <a:sym typeface="Arial"/>
              </a:rPr>
              <a:t>keep reading?</a:t>
            </a:r>
          </a:p>
        </p:txBody>
      </p:sp>
      <p:sp>
        <p:nvSpPr>
          <p:cNvPr id="28" name="Shape 28"/>
          <p:cNvSpPr/>
          <p:nvPr/>
        </p:nvSpPr>
        <p:spPr>
          <a:xfrm>
            <a:off x="1900" y="1900"/>
            <a:ext cx="10170975" cy="1535525"/>
          </a:xfrm>
          <a:prstGeom prst="rect">
            <a:avLst/>
          </a:prstGeom>
          <a:blipFill>
            <a:blip r:embed="rId4"/>
            <a:stretch>
              <a:fillRect/>
            </a:stretch>
          </a:blipFill>
        </p:spPr>
      </p:sp>
      <p:sp>
        <p:nvSpPr>
          <p:cNvPr id="5" name="Rectangle 4"/>
          <p:cNvSpPr/>
          <p:nvPr/>
        </p:nvSpPr>
        <p:spPr>
          <a:xfrm>
            <a:off x="431800" y="7086600"/>
            <a:ext cx="9380538" cy="277813"/>
          </a:xfrm>
          <a:prstGeom prst="rect">
            <a:avLst/>
          </a:prstGeom>
          <a:solidFill>
            <a:srgbClr val="0F0F4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ext Box 4"/>
          <p:cNvSpPr txBox="1">
            <a:spLocks noChangeArrowheads="1"/>
          </p:cNvSpPr>
          <p:nvPr/>
        </p:nvSpPr>
        <p:spPr bwMode="auto">
          <a:xfrm>
            <a:off x="508000" y="7086600"/>
            <a:ext cx="9228138" cy="233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5000"/>
              </a:lnSpc>
            </a:pPr>
            <a:r>
              <a:rPr lang="en-US" sz="1600" dirty="0">
                <a:solidFill>
                  <a:srgbClr val="FFFFFF"/>
                </a:solidFill>
                <a:latin typeface="Arial" charset="0"/>
              </a:rPr>
              <a:t> Copyright 2012                    www.time4writing.com/free-writing-resources                    Copyright 2012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33"/>
        <p:cNvGrpSpPr/>
        <p:nvPr/>
      </p:nvGrpSpPr>
      <p:grpSpPr>
        <a:xfrm>
          <a:off x="0" y="0"/>
          <a:ext cx="0" cy="0"/>
          <a:chOff x="0" y="0"/>
          <a:chExt cx="0" cy="0"/>
        </a:xfrm>
      </p:grpSpPr>
      <p:sp>
        <p:nvSpPr>
          <p:cNvPr id="34" name="Shape 34"/>
          <p:cNvSpPr txBox="1">
            <a:spLocks noGrp="1"/>
          </p:cNvSpPr>
          <p:nvPr>
            <p:ph type="ctrTitle"/>
          </p:nvPr>
        </p:nvSpPr>
        <p:spPr>
          <a:xfrm>
            <a:off x="1117600" y="2438400"/>
            <a:ext cx="8627599" cy="3958900"/>
          </a:xfrm>
          <a:prstGeom prst="rect">
            <a:avLst/>
          </a:prstGeom>
        </p:spPr>
        <p:txBody>
          <a:bodyPr lIns="38100" tIns="38100" rIns="38100" bIns="38100" anchor="t" anchorCtr="0">
            <a:spAutoFit/>
          </a:bodyPr>
          <a:lstStyle/>
          <a:p>
            <a:pPr algn="ctr" rtl="0">
              <a:lnSpc>
                <a:spcPct val="100000"/>
              </a:lnSpc>
              <a:buNone/>
            </a:pPr>
            <a:r>
              <a:rPr lang="en-US" sz="3200" i="0">
                <a:solidFill>
                  <a:srgbClr val="073763"/>
                </a:solidFill>
                <a:latin typeface="Arial"/>
                <a:ea typeface="Arial"/>
                <a:cs typeface="Arial"/>
                <a:sym typeface="Arial"/>
              </a:rPr>
              <a:t>﻿Here are four ways of writing an</a:t>
            </a:r>
          </a:p>
          <a:p>
            <a:pPr algn="ctr" rtl="0">
              <a:lnSpc>
                <a:spcPct val="100000"/>
              </a:lnSpc>
              <a:buNone/>
            </a:pPr>
            <a:r>
              <a:rPr lang="en-US" sz="3200" b="1" i="0">
                <a:solidFill>
                  <a:srgbClr val="B45F06"/>
                </a:solidFill>
                <a:latin typeface="Arial"/>
                <a:ea typeface="Arial"/>
                <a:cs typeface="Arial"/>
                <a:sym typeface="Arial"/>
              </a:rPr>
              <a:t>attention grabber</a:t>
            </a:r>
            <a:r>
              <a:rPr lang="en-US" sz="3200" b="1" i="0">
                <a:solidFill>
                  <a:srgbClr val="073763"/>
                </a:solidFill>
                <a:latin typeface="Arial"/>
                <a:ea typeface="Arial"/>
                <a:cs typeface="Arial"/>
                <a:sym typeface="Arial"/>
              </a:rPr>
              <a:t>:</a:t>
            </a:r>
          </a:p>
          <a:p>
            <a:endParaRPr lang="en-US" sz="3200" b="1" i="0">
              <a:solidFill>
                <a:srgbClr val="073763"/>
              </a:solidFill>
              <a:latin typeface="Arial"/>
              <a:ea typeface="Arial"/>
              <a:cs typeface="Arial"/>
              <a:sym typeface="Arial"/>
            </a:endParaRPr>
          </a:p>
          <a:p>
            <a:pPr algn="ctr" rtl="0">
              <a:lnSpc>
                <a:spcPct val="100000"/>
              </a:lnSpc>
              <a:buNone/>
            </a:pPr>
            <a:r>
              <a:rPr lang="en-US" sz="3733" b="1" i="0">
                <a:solidFill>
                  <a:srgbClr val="B45F06"/>
                </a:solidFill>
                <a:latin typeface="Arial"/>
                <a:ea typeface="Arial"/>
                <a:cs typeface="Arial"/>
                <a:sym typeface="Arial"/>
              </a:rPr>
              <a:t>1.</a:t>
            </a:r>
            <a:r>
              <a:rPr lang="en-US" sz="3733" b="0" i="0">
                <a:solidFill>
                  <a:srgbClr val="000000"/>
                </a:solidFill>
                <a:latin typeface="Arial"/>
                <a:ea typeface="Arial"/>
                <a:cs typeface="Arial"/>
                <a:sym typeface="Arial"/>
              </a:rPr>
              <a:t> </a:t>
            </a:r>
            <a:r>
              <a:rPr lang="en-US" sz="3733" b="0" i="0">
                <a:solidFill>
                  <a:srgbClr val="073763"/>
                </a:solidFill>
                <a:latin typeface="Arial"/>
                <a:ea typeface="Arial"/>
                <a:cs typeface="Arial"/>
                <a:sym typeface="Arial"/>
              </a:rPr>
              <a:t>Surprise the reader</a:t>
            </a:r>
          </a:p>
          <a:p>
            <a:pPr algn="ctr" rtl="0">
              <a:lnSpc>
                <a:spcPct val="100000"/>
              </a:lnSpc>
              <a:buNone/>
            </a:pPr>
            <a:r>
              <a:rPr lang="en-US" sz="3733" b="1" i="0">
                <a:solidFill>
                  <a:srgbClr val="B45F06"/>
                </a:solidFill>
                <a:latin typeface="Arial"/>
                <a:ea typeface="Arial"/>
                <a:cs typeface="Arial"/>
                <a:sym typeface="Arial"/>
              </a:rPr>
              <a:t>2.</a:t>
            </a:r>
            <a:r>
              <a:rPr lang="en-US" sz="3733" b="0" i="0">
                <a:solidFill>
                  <a:srgbClr val="000000"/>
                </a:solidFill>
                <a:latin typeface="Arial"/>
                <a:ea typeface="Arial"/>
                <a:cs typeface="Arial"/>
                <a:sym typeface="Arial"/>
              </a:rPr>
              <a:t> </a:t>
            </a:r>
            <a:r>
              <a:rPr lang="en-US" sz="3733" b="0" i="0">
                <a:solidFill>
                  <a:srgbClr val="073763"/>
                </a:solidFill>
                <a:latin typeface="Arial"/>
                <a:ea typeface="Arial"/>
                <a:cs typeface="Arial"/>
                <a:sym typeface="Arial"/>
              </a:rPr>
              <a:t>Ask a question</a:t>
            </a:r>
          </a:p>
          <a:p>
            <a:pPr algn="ctr" rtl="0">
              <a:lnSpc>
                <a:spcPct val="100000"/>
              </a:lnSpc>
              <a:buNone/>
            </a:pPr>
            <a:r>
              <a:rPr lang="en-US" sz="3733" b="1" i="0">
                <a:solidFill>
                  <a:srgbClr val="B45F06"/>
                </a:solidFill>
                <a:latin typeface="Arial"/>
                <a:ea typeface="Arial"/>
                <a:cs typeface="Arial"/>
                <a:sym typeface="Arial"/>
              </a:rPr>
              <a:t>3.</a:t>
            </a:r>
            <a:r>
              <a:rPr lang="en-US" sz="3733" b="0" i="0">
                <a:solidFill>
                  <a:srgbClr val="000000"/>
                </a:solidFill>
                <a:latin typeface="Arial"/>
                <a:ea typeface="Arial"/>
                <a:cs typeface="Arial"/>
                <a:sym typeface="Arial"/>
              </a:rPr>
              <a:t> </a:t>
            </a:r>
            <a:r>
              <a:rPr lang="en-US" sz="3733" b="0" i="0">
                <a:solidFill>
                  <a:srgbClr val="073763"/>
                </a:solidFill>
                <a:latin typeface="Arial"/>
                <a:ea typeface="Arial"/>
                <a:cs typeface="Arial"/>
                <a:sym typeface="Arial"/>
              </a:rPr>
              <a:t>Use a quotation</a:t>
            </a:r>
          </a:p>
          <a:p>
            <a:pPr algn="ctr" rtl="0">
              <a:lnSpc>
                <a:spcPct val="100000"/>
              </a:lnSpc>
              <a:buNone/>
            </a:pPr>
            <a:r>
              <a:rPr lang="en-US" sz="3733" b="1" i="0">
                <a:solidFill>
                  <a:srgbClr val="B45F06"/>
                </a:solidFill>
                <a:latin typeface="Arial"/>
                <a:ea typeface="Arial"/>
                <a:cs typeface="Arial"/>
                <a:sym typeface="Arial"/>
              </a:rPr>
              <a:t>4.</a:t>
            </a:r>
            <a:r>
              <a:rPr lang="en-US" sz="3733" b="0" i="0">
                <a:solidFill>
                  <a:srgbClr val="000000"/>
                </a:solidFill>
                <a:latin typeface="Arial"/>
                <a:ea typeface="Arial"/>
                <a:cs typeface="Arial"/>
                <a:sym typeface="Arial"/>
              </a:rPr>
              <a:t> </a:t>
            </a:r>
            <a:r>
              <a:rPr lang="en-US" sz="3733" b="0" i="0">
                <a:solidFill>
                  <a:srgbClr val="073763"/>
                </a:solidFill>
                <a:latin typeface="Arial"/>
                <a:ea typeface="Arial"/>
                <a:cs typeface="Arial"/>
                <a:sym typeface="Arial"/>
              </a:rPr>
              <a:t>Use descriptive words</a:t>
            </a:r>
          </a:p>
        </p:txBody>
      </p:sp>
      <p:sp>
        <p:nvSpPr>
          <p:cNvPr id="35" name="Shape 35"/>
          <p:cNvSpPr/>
          <p:nvPr/>
        </p:nvSpPr>
        <p:spPr>
          <a:xfrm>
            <a:off x="1900" y="1900"/>
            <a:ext cx="10170975" cy="1535525"/>
          </a:xfrm>
          <a:prstGeom prst="rect">
            <a:avLst/>
          </a:prstGeom>
          <a:blipFill>
            <a:blip r:embed="rId4"/>
            <a:stretch>
              <a:fillRect/>
            </a:stretch>
          </a:blipFill>
        </p:spPr>
      </p:sp>
      <p:sp>
        <p:nvSpPr>
          <p:cNvPr id="5" name="Rectangle 4"/>
          <p:cNvSpPr/>
          <p:nvPr/>
        </p:nvSpPr>
        <p:spPr>
          <a:xfrm>
            <a:off x="431800" y="7086600"/>
            <a:ext cx="9380538" cy="277813"/>
          </a:xfrm>
          <a:prstGeom prst="rect">
            <a:avLst/>
          </a:prstGeom>
          <a:solidFill>
            <a:srgbClr val="0F0F4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ext Box 4"/>
          <p:cNvSpPr txBox="1">
            <a:spLocks noChangeArrowheads="1"/>
          </p:cNvSpPr>
          <p:nvPr/>
        </p:nvSpPr>
        <p:spPr bwMode="auto">
          <a:xfrm>
            <a:off x="508000" y="7086600"/>
            <a:ext cx="9228138" cy="233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5000"/>
              </a:lnSpc>
            </a:pPr>
            <a:r>
              <a:rPr lang="en-US" sz="1600" dirty="0">
                <a:solidFill>
                  <a:srgbClr val="FFFFFF"/>
                </a:solidFill>
                <a:latin typeface="Arial" charset="0"/>
              </a:rPr>
              <a:t> Copyright 2012                    www.time4writing.com/free-writing-resources                    Copyright 2012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40"/>
        <p:cNvGrpSpPr/>
        <p:nvPr/>
      </p:nvGrpSpPr>
      <p:grpSpPr>
        <a:xfrm>
          <a:off x="0" y="0"/>
          <a:ext cx="0" cy="0"/>
          <a:chOff x="0" y="0"/>
          <a:chExt cx="0" cy="0"/>
        </a:xfrm>
      </p:grpSpPr>
      <p:sp>
        <p:nvSpPr>
          <p:cNvPr id="41" name="Shape 41"/>
          <p:cNvSpPr txBox="1"/>
          <p:nvPr/>
        </p:nvSpPr>
        <p:spPr>
          <a:xfrm>
            <a:off x="1420700" y="2741500"/>
            <a:ext cx="7459824" cy="4349524"/>
          </a:xfrm>
          <a:prstGeom prst="rect">
            <a:avLst/>
          </a:prstGeom>
        </p:spPr>
        <p:txBody>
          <a:bodyPr lIns="38100" tIns="38100" rIns="38100" bIns="38100" anchor="t" anchorCtr="0">
            <a:spAutoFit/>
          </a:bodyPr>
          <a:lstStyle/>
          <a:p>
            <a:pPr marL="381000" marR="0" lvl="0" indent="-220133" rtl="0">
              <a:lnSpc>
                <a:spcPct val="100000"/>
              </a:lnSpc>
              <a:spcBef>
                <a:spcPts val="0"/>
              </a:spcBef>
              <a:spcAft>
                <a:spcPts val="0"/>
              </a:spcAft>
              <a:buClr>
                <a:srgbClr val="073763"/>
              </a:buClr>
              <a:buSzPct val="164609"/>
              <a:buFont typeface="Arial"/>
              <a:buChar char="•"/>
            </a:pPr>
            <a:r>
              <a:rPr lang="en-US" sz="2666">
                <a:solidFill>
                  <a:srgbClr val="073763"/>
                </a:solidFill>
                <a:latin typeface="Arial"/>
                <a:ea typeface="Arial"/>
                <a:cs typeface="Arial"/>
                <a:sym typeface="Arial"/>
              </a:rPr>
              <a:t>Start with an </a:t>
            </a:r>
            <a:r>
              <a:rPr lang="en-US" sz="2666">
                <a:solidFill>
                  <a:srgbClr val="B45F06"/>
                </a:solidFill>
                <a:latin typeface="Arial"/>
                <a:ea typeface="Arial"/>
                <a:cs typeface="Arial"/>
                <a:sym typeface="Arial"/>
              </a:rPr>
              <a:t>unknown</a:t>
            </a:r>
            <a:r>
              <a:rPr lang="en-US" sz="2666">
                <a:solidFill>
                  <a:srgbClr val="073763"/>
                </a:solidFill>
                <a:latin typeface="Arial"/>
                <a:ea typeface="Arial"/>
                <a:cs typeface="Arial"/>
                <a:sym typeface="Arial"/>
              </a:rPr>
              <a:t>, interesting fact</a:t>
            </a:r>
          </a:p>
          <a:p>
            <a:pPr rtl="0">
              <a:lnSpc>
                <a:spcPct val="100000"/>
              </a:lnSpc>
              <a:buNone/>
            </a:pPr>
            <a:r>
              <a:rPr lang="en-US" sz="2666">
                <a:solidFill>
                  <a:srgbClr val="073763"/>
                </a:solidFill>
                <a:latin typeface="Arial"/>
                <a:ea typeface="Arial"/>
                <a:cs typeface="Arial"/>
                <a:sym typeface="Arial"/>
              </a:rPr>
              <a:t> </a:t>
            </a:r>
          </a:p>
          <a:p>
            <a:pPr marL="381000" marR="0" lvl="0" indent="-220133" rtl="0">
              <a:lnSpc>
                <a:spcPct val="100000"/>
              </a:lnSpc>
              <a:spcBef>
                <a:spcPts val="0"/>
              </a:spcBef>
              <a:spcAft>
                <a:spcPts val="0"/>
              </a:spcAft>
              <a:buClr>
                <a:srgbClr val="073763"/>
              </a:buClr>
              <a:buSzPct val="164609"/>
              <a:buFont typeface="Arial"/>
              <a:buChar char="•"/>
            </a:pPr>
            <a:r>
              <a:rPr lang="en-US" sz="2666">
                <a:solidFill>
                  <a:srgbClr val="073763"/>
                </a:solidFill>
                <a:latin typeface="Arial"/>
                <a:ea typeface="Arial"/>
                <a:cs typeface="Arial"/>
                <a:sym typeface="Arial"/>
              </a:rPr>
              <a:t>Start with something expected, but give it an </a:t>
            </a:r>
            <a:r>
              <a:rPr lang="en-US" sz="2666">
                <a:solidFill>
                  <a:srgbClr val="B45F06"/>
                </a:solidFill>
                <a:latin typeface="Arial"/>
                <a:ea typeface="Arial"/>
                <a:cs typeface="Arial"/>
                <a:sym typeface="Arial"/>
              </a:rPr>
              <a:t>unexpected </a:t>
            </a:r>
            <a:r>
              <a:rPr lang="en-US" sz="2666">
                <a:solidFill>
                  <a:srgbClr val="073763"/>
                </a:solidFill>
                <a:latin typeface="Arial"/>
                <a:ea typeface="Arial"/>
                <a:cs typeface="Arial"/>
                <a:sym typeface="Arial"/>
              </a:rPr>
              <a:t>twist</a:t>
            </a:r>
          </a:p>
          <a:p>
            <a:pPr rtl="0">
              <a:lnSpc>
                <a:spcPct val="100000"/>
              </a:lnSpc>
              <a:buNone/>
            </a:pPr>
            <a:r>
              <a:rPr lang="en-US" sz="2666">
                <a:solidFill>
                  <a:srgbClr val="073763"/>
                </a:solidFill>
                <a:latin typeface="Arial"/>
                <a:ea typeface="Arial"/>
                <a:cs typeface="Arial"/>
                <a:sym typeface="Arial"/>
              </a:rPr>
              <a:t> </a:t>
            </a:r>
          </a:p>
          <a:p>
            <a:pPr marL="381000" marR="0" lvl="0" indent="-220133" rtl="0">
              <a:lnSpc>
                <a:spcPct val="100000"/>
              </a:lnSpc>
              <a:spcBef>
                <a:spcPts val="0"/>
              </a:spcBef>
              <a:spcAft>
                <a:spcPts val="0"/>
              </a:spcAft>
              <a:buClr>
                <a:srgbClr val="073763"/>
              </a:buClr>
              <a:buSzPct val="164609"/>
              <a:buFont typeface="Arial"/>
              <a:buChar char="•"/>
            </a:pPr>
            <a:r>
              <a:rPr lang="en-US" sz="2666">
                <a:solidFill>
                  <a:srgbClr val="073763"/>
                </a:solidFill>
                <a:latin typeface="Arial"/>
                <a:ea typeface="Arial"/>
                <a:cs typeface="Arial"/>
                <a:sym typeface="Arial"/>
              </a:rPr>
              <a:t>Say something that seems to </a:t>
            </a:r>
            <a:r>
              <a:rPr lang="en-US" sz="2666">
                <a:solidFill>
                  <a:srgbClr val="B45F06"/>
                </a:solidFill>
                <a:latin typeface="Arial"/>
                <a:ea typeface="Arial"/>
                <a:cs typeface="Arial"/>
                <a:sym typeface="Arial"/>
              </a:rPr>
              <a:t>contradict</a:t>
            </a:r>
            <a:r>
              <a:rPr lang="en-US" sz="2666">
                <a:solidFill>
                  <a:srgbClr val="073763"/>
                </a:solidFill>
                <a:latin typeface="Arial"/>
                <a:ea typeface="Arial"/>
                <a:cs typeface="Arial"/>
                <a:sym typeface="Arial"/>
              </a:rPr>
              <a:t> what people know</a:t>
            </a:r>
          </a:p>
          <a:p>
            <a:pPr rtl="0">
              <a:lnSpc>
                <a:spcPct val="100000"/>
              </a:lnSpc>
              <a:buNone/>
            </a:pPr>
            <a:r>
              <a:rPr lang="en-US" sz="2666">
                <a:solidFill>
                  <a:srgbClr val="073763"/>
                </a:solidFill>
                <a:latin typeface="Arial"/>
                <a:ea typeface="Arial"/>
                <a:cs typeface="Arial"/>
                <a:sym typeface="Arial"/>
              </a:rPr>
              <a:t> </a:t>
            </a:r>
          </a:p>
          <a:p>
            <a:pPr marL="381000" marR="0" lvl="0" indent="-220133" rtl="0">
              <a:lnSpc>
                <a:spcPct val="100000"/>
              </a:lnSpc>
              <a:spcBef>
                <a:spcPts val="0"/>
              </a:spcBef>
              <a:spcAft>
                <a:spcPts val="0"/>
              </a:spcAft>
              <a:buClr>
                <a:srgbClr val="073763"/>
              </a:buClr>
              <a:buSzPct val="164609"/>
              <a:buFont typeface="Arial"/>
              <a:buChar char="•"/>
            </a:pPr>
            <a:r>
              <a:rPr lang="en-US" sz="2666">
                <a:solidFill>
                  <a:srgbClr val="073763"/>
                </a:solidFill>
                <a:latin typeface="Arial"/>
                <a:ea typeface="Arial"/>
                <a:cs typeface="Arial"/>
                <a:sym typeface="Arial"/>
              </a:rPr>
              <a:t>Mention something </a:t>
            </a:r>
            <a:r>
              <a:rPr lang="en-US" sz="2666">
                <a:solidFill>
                  <a:srgbClr val="B45F06"/>
                </a:solidFill>
                <a:latin typeface="Arial"/>
                <a:ea typeface="Arial"/>
                <a:cs typeface="Arial"/>
                <a:sym typeface="Arial"/>
              </a:rPr>
              <a:t>strange</a:t>
            </a:r>
            <a:r>
              <a:rPr lang="en-US" sz="2666">
                <a:solidFill>
                  <a:srgbClr val="073763"/>
                </a:solidFill>
                <a:latin typeface="Arial"/>
                <a:ea typeface="Arial"/>
                <a:cs typeface="Arial"/>
                <a:sym typeface="Arial"/>
              </a:rPr>
              <a:t> about your topic</a:t>
            </a:r>
          </a:p>
        </p:txBody>
      </p:sp>
      <p:sp>
        <p:nvSpPr>
          <p:cNvPr id="42" name="Shape 42"/>
          <p:cNvSpPr txBox="1"/>
          <p:nvPr/>
        </p:nvSpPr>
        <p:spPr>
          <a:xfrm>
            <a:off x="2540000" y="1905000"/>
            <a:ext cx="5156199" cy="1981199"/>
          </a:xfrm>
          <a:prstGeom prst="rect">
            <a:avLst/>
          </a:prstGeom>
        </p:spPr>
        <p:txBody>
          <a:bodyPr lIns="38100" tIns="38100" rIns="38100" bIns="38100" anchor="t" anchorCtr="0">
            <a:spAutoFit/>
          </a:bodyPr>
          <a:lstStyle/>
          <a:p>
            <a:pPr rtl="0">
              <a:lnSpc>
                <a:spcPct val="100000"/>
              </a:lnSpc>
              <a:buNone/>
            </a:pPr>
            <a:r>
              <a:rPr lang="en-US" sz="3733" b="1">
                <a:solidFill>
                  <a:srgbClr val="B45F06"/>
                </a:solidFill>
                <a:latin typeface="Arial"/>
                <a:ea typeface="Arial"/>
                <a:cs typeface="Arial"/>
                <a:sym typeface="Arial"/>
              </a:rPr>
              <a:t> Surprise the Reader</a:t>
            </a:r>
          </a:p>
        </p:txBody>
      </p:sp>
      <p:sp>
        <p:nvSpPr>
          <p:cNvPr id="43" name="Shape 43"/>
          <p:cNvSpPr/>
          <p:nvPr/>
        </p:nvSpPr>
        <p:spPr>
          <a:xfrm>
            <a:off x="1900" y="1900"/>
            <a:ext cx="10170975" cy="1535525"/>
          </a:xfrm>
          <a:prstGeom prst="rect">
            <a:avLst/>
          </a:prstGeom>
          <a:blipFill>
            <a:blip r:embed="rId4"/>
            <a:stretch>
              <a:fillRect/>
            </a:stretch>
          </a:blipFill>
        </p:spPr>
      </p:sp>
      <p:sp>
        <p:nvSpPr>
          <p:cNvPr id="6" name="Rectangle 5"/>
          <p:cNvSpPr/>
          <p:nvPr/>
        </p:nvSpPr>
        <p:spPr>
          <a:xfrm>
            <a:off x="431800" y="7086600"/>
            <a:ext cx="9380538" cy="277813"/>
          </a:xfrm>
          <a:prstGeom prst="rect">
            <a:avLst/>
          </a:prstGeom>
          <a:solidFill>
            <a:srgbClr val="0F0F4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Text Box 4"/>
          <p:cNvSpPr txBox="1">
            <a:spLocks noChangeArrowheads="1"/>
          </p:cNvSpPr>
          <p:nvPr/>
        </p:nvSpPr>
        <p:spPr bwMode="auto">
          <a:xfrm>
            <a:off x="508000" y="7086600"/>
            <a:ext cx="9228138" cy="233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5000"/>
              </a:lnSpc>
            </a:pPr>
            <a:r>
              <a:rPr lang="en-US" sz="1600" dirty="0">
                <a:solidFill>
                  <a:srgbClr val="FFFFFF"/>
                </a:solidFill>
                <a:latin typeface="Arial" charset="0"/>
              </a:rPr>
              <a:t> Copyright 2012                    www.time4writing.com/free-writing-resources                    Copyright 2012  </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48"/>
        <p:cNvGrpSpPr/>
        <p:nvPr/>
      </p:nvGrpSpPr>
      <p:grpSpPr>
        <a:xfrm>
          <a:off x="0" y="0"/>
          <a:ext cx="0" cy="0"/>
          <a:chOff x="0" y="0"/>
          <a:chExt cx="0" cy="0"/>
        </a:xfrm>
      </p:grpSpPr>
      <p:sp>
        <p:nvSpPr>
          <p:cNvPr id="49" name="Shape 49"/>
          <p:cNvSpPr txBox="1">
            <a:spLocks noGrp="1"/>
          </p:cNvSpPr>
          <p:nvPr>
            <p:ph type="ctrTitle"/>
          </p:nvPr>
        </p:nvSpPr>
        <p:spPr>
          <a:xfrm>
            <a:off x="1115900" y="1623900"/>
            <a:ext cx="8627599" cy="5543975"/>
          </a:xfrm>
          <a:prstGeom prst="rect">
            <a:avLst/>
          </a:prstGeom>
        </p:spPr>
        <p:txBody>
          <a:bodyPr lIns="38100" tIns="38100" rIns="38100" bIns="38100" anchor="t" anchorCtr="0">
            <a:spAutoFit/>
          </a:bodyPr>
          <a:lstStyle/>
          <a:p>
            <a:pPr algn="ctr" rtl="0">
              <a:lnSpc>
                <a:spcPct val="100000"/>
              </a:lnSpc>
              <a:buNone/>
            </a:pPr>
            <a:r>
              <a:rPr lang="en-US" sz="4800" b="1">
                <a:solidFill>
                  <a:srgbClr val="B45F06"/>
                </a:solidFill>
                <a:latin typeface="Arial"/>
                <a:ea typeface="Arial"/>
                <a:cs typeface="Arial"/>
                <a:sym typeface="Arial"/>
              </a:rPr>
              <a:t>Ask a Question</a:t>
            </a:r>
          </a:p>
          <a:p>
            <a:endParaRPr lang="en-US" sz="4800" b="1">
              <a:solidFill>
                <a:srgbClr val="B45F06"/>
              </a:solidFill>
              <a:latin typeface="Arial"/>
              <a:ea typeface="Arial"/>
              <a:cs typeface="Arial"/>
              <a:sym typeface="Arial"/>
            </a:endParaRPr>
          </a:p>
          <a:p>
            <a:pPr marL="381000" marR="0" lvl="0" indent="-237066" algn="l" rtl="0">
              <a:lnSpc>
                <a:spcPct val="100000"/>
              </a:lnSpc>
              <a:spcBef>
                <a:spcPts val="0"/>
              </a:spcBef>
              <a:spcAft>
                <a:spcPts val="0"/>
              </a:spcAft>
              <a:buClr>
                <a:srgbClr val="073763"/>
              </a:buClr>
              <a:buSzPct val="168582"/>
              <a:buFont typeface="Arial"/>
              <a:buChar char="•"/>
            </a:pPr>
            <a:r>
              <a:rPr lang="en-US" sz="2933">
                <a:solidFill>
                  <a:srgbClr val="073763"/>
                </a:solidFill>
                <a:latin typeface="Arial"/>
                <a:ea typeface="Arial"/>
                <a:cs typeface="Arial"/>
                <a:sym typeface="Arial"/>
              </a:rPr>
              <a:t>Ask something that makes the reader think.</a:t>
            </a:r>
          </a:p>
          <a:p>
            <a:endParaRPr lang="en-US" sz="2933">
              <a:solidFill>
                <a:srgbClr val="073763"/>
              </a:solidFill>
              <a:latin typeface="Arial"/>
              <a:ea typeface="Arial"/>
              <a:cs typeface="Arial"/>
              <a:sym typeface="Arial"/>
            </a:endParaRPr>
          </a:p>
          <a:p>
            <a:pPr marL="381000" marR="0" indent="0" algn="l" rtl="0">
              <a:lnSpc>
                <a:spcPct val="100000"/>
              </a:lnSpc>
              <a:spcBef>
                <a:spcPts val="0"/>
              </a:spcBef>
              <a:spcAft>
                <a:spcPts val="0"/>
              </a:spcAft>
              <a:buNone/>
            </a:pPr>
            <a:r>
              <a:rPr lang="en-US" sz="2400" b="1">
                <a:solidFill>
                  <a:srgbClr val="B45F06"/>
                </a:solidFill>
                <a:latin typeface="Arial"/>
                <a:ea typeface="Arial"/>
                <a:cs typeface="Arial"/>
                <a:sym typeface="Arial"/>
              </a:rPr>
              <a:t>Example: </a:t>
            </a:r>
            <a:r>
              <a:rPr lang="en-US" sz="2400" b="0">
                <a:solidFill>
                  <a:srgbClr val="073763"/>
                </a:solidFill>
                <a:latin typeface="courier new"/>
                <a:ea typeface="courier new"/>
                <a:cs typeface="courier new"/>
                <a:sym typeface="courier new"/>
              </a:rPr>
              <a:t>Isn't it interesting, how different we all are?</a:t>
            </a:r>
          </a:p>
          <a:p>
            <a:endParaRPr lang="en-US" sz="2400" b="0">
              <a:solidFill>
                <a:srgbClr val="073763"/>
              </a:solidFill>
              <a:latin typeface="courier new"/>
              <a:ea typeface="courier new"/>
              <a:cs typeface="courier new"/>
              <a:sym typeface="courier new"/>
            </a:endParaRPr>
          </a:p>
          <a:p>
            <a:pPr marL="381000" marR="0" lvl="0" indent="-237066" algn="l" rtl="0">
              <a:lnSpc>
                <a:spcPct val="100000"/>
              </a:lnSpc>
              <a:spcBef>
                <a:spcPts val="0"/>
              </a:spcBef>
              <a:spcAft>
                <a:spcPts val="0"/>
              </a:spcAft>
              <a:buClr>
                <a:srgbClr val="073763"/>
              </a:buClr>
              <a:buSzPct val="168582"/>
              <a:buFont typeface="Arial"/>
              <a:buChar char="•"/>
            </a:pPr>
            <a:r>
              <a:rPr lang="en-US" sz="2933">
                <a:solidFill>
                  <a:srgbClr val="073763"/>
                </a:solidFill>
                <a:latin typeface="Arial"/>
                <a:ea typeface="Arial"/>
                <a:cs typeface="Arial"/>
                <a:sym typeface="Arial"/>
              </a:rPr>
              <a:t>Ask something that needs an answer, so the reader wants to find out what it is.</a:t>
            </a:r>
          </a:p>
          <a:p>
            <a:endParaRPr lang="en-US" sz="2933">
              <a:solidFill>
                <a:srgbClr val="073763"/>
              </a:solidFill>
              <a:latin typeface="Arial"/>
              <a:ea typeface="Arial"/>
              <a:cs typeface="Arial"/>
              <a:sym typeface="Arial"/>
            </a:endParaRPr>
          </a:p>
          <a:p>
            <a:pPr marL="381000" marR="0" indent="0" algn="l" rtl="0">
              <a:lnSpc>
                <a:spcPct val="100000"/>
              </a:lnSpc>
              <a:spcBef>
                <a:spcPts val="0"/>
              </a:spcBef>
              <a:spcAft>
                <a:spcPts val="0"/>
              </a:spcAft>
              <a:buNone/>
            </a:pPr>
            <a:r>
              <a:rPr lang="en-US" sz="2400" b="1">
                <a:solidFill>
                  <a:srgbClr val="B45F06"/>
                </a:solidFill>
                <a:latin typeface="Arial"/>
                <a:ea typeface="Arial"/>
                <a:cs typeface="Arial"/>
                <a:sym typeface="Arial"/>
              </a:rPr>
              <a:t>Example:</a:t>
            </a:r>
            <a:r>
              <a:rPr lang="en-US" sz="2400" b="0">
                <a:solidFill>
                  <a:srgbClr val="073763"/>
                </a:solidFill>
                <a:latin typeface="Arial"/>
                <a:ea typeface="Arial"/>
                <a:cs typeface="Arial"/>
                <a:sym typeface="Arial"/>
              </a:rPr>
              <a:t> </a:t>
            </a:r>
            <a:r>
              <a:rPr lang="en-US" sz="2400" b="0">
                <a:solidFill>
                  <a:srgbClr val="073763"/>
                </a:solidFill>
                <a:latin typeface="courier new"/>
                <a:ea typeface="courier new"/>
                <a:cs typeface="courier new"/>
                <a:sym typeface="courier new"/>
              </a:rPr>
              <a:t>Why do air molecules make the sky blue instead of green or yellow?</a:t>
            </a:r>
          </a:p>
          <a:p>
            <a:endParaRPr lang="en-US" sz="2400" b="0">
              <a:solidFill>
                <a:srgbClr val="073763"/>
              </a:solidFill>
              <a:latin typeface="courier new"/>
              <a:ea typeface="courier new"/>
              <a:cs typeface="courier new"/>
              <a:sym typeface="courier new"/>
            </a:endParaRPr>
          </a:p>
        </p:txBody>
      </p:sp>
      <p:sp>
        <p:nvSpPr>
          <p:cNvPr id="50" name="Shape 50"/>
          <p:cNvSpPr/>
          <p:nvPr/>
        </p:nvSpPr>
        <p:spPr>
          <a:xfrm>
            <a:off x="1900" y="1900"/>
            <a:ext cx="10170975" cy="1535525"/>
          </a:xfrm>
          <a:prstGeom prst="rect">
            <a:avLst/>
          </a:prstGeom>
          <a:blipFill>
            <a:blip r:embed="rId4"/>
            <a:stretch>
              <a:fillRect/>
            </a:stretch>
          </a:blipFill>
        </p:spPr>
      </p:sp>
      <p:sp>
        <p:nvSpPr>
          <p:cNvPr id="5" name="Rectangle 4"/>
          <p:cNvSpPr/>
          <p:nvPr/>
        </p:nvSpPr>
        <p:spPr>
          <a:xfrm>
            <a:off x="431800" y="7342187"/>
            <a:ext cx="9380538" cy="277813"/>
          </a:xfrm>
          <a:prstGeom prst="rect">
            <a:avLst/>
          </a:prstGeom>
          <a:solidFill>
            <a:srgbClr val="0F0F4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ext Box 4"/>
          <p:cNvSpPr txBox="1">
            <a:spLocks noChangeArrowheads="1"/>
          </p:cNvSpPr>
          <p:nvPr/>
        </p:nvSpPr>
        <p:spPr bwMode="auto">
          <a:xfrm>
            <a:off x="508000" y="7342187"/>
            <a:ext cx="9228138" cy="233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5000"/>
              </a:lnSpc>
            </a:pPr>
            <a:r>
              <a:rPr lang="en-US" sz="1600" dirty="0">
                <a:solidFill>
                  <a:srgbClr val="FFFFFF"/>
                </a:solidFill>
                <a:latin typeface="Arial" charset="0"/>
              </a:rPr>
              <a:t> Copyright 2012                    www.time4writing.com/free-writing-resources                    Copyright 2012  </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55"/>
        <p:cNvGrpSpPr/>
        <p:nvPr/>
      </p:nvGrpSpPr>
      <p:grpSpPr>
        <a:xfrm>
          <a:off x="0" y="0"/>
          <a:ext cx="0" cy="0"/>
          <a:chOff x="0" y="0"/>
          <a:chExt cx="0" cy="0"/>
        </a:xfrm>
      </p:grpSpPr>
      <p:sp>
        <p:nvSpPr>
          <p:cNvPr id="56" name="Shape 56"/>
          <p:cNvSpPr txBox="1">
            <a:spLocks noGrp="1"/>
          </p:cNvSpPr>
          <p:nvPr>
            <p:ph type="ctrTitle"/>
          </p:nvPr>
        </p:nvSpPr>
        <p:spPr>
          <a:xfrm>
            <a:off x="1117175" y="2029675"/>
            <a:ext cx="8339750" cy="4639274"/>
          </a:xfrm>
          <a:prstGeom prst="rect">
            <a:avLst/>
          </a:prstGeom>
        </p:spPr>
        <p:txBody>
          <a:bodyPr lIns="38100" tIns="38100" rIns="38100" bIns="38100" anchor="t" anchorCtr="0">
            <a:spAutoFit/>
          </a:bodyPr>
          <a:lstStyle/>
          <a:p>
            <a:pPr algn="ctr" rtl="0">
              <a:lnSpc>
                <a:spcPct val="100000"/>
              </a:lnSpc>
              <a:buNone/>
            </a:pPr>
            <a:r>
              <a:rPr lang="en-US" sz="4800" b="1">
                <a:solidFill>
                  <a:srgbClr val="B45F06"/>
                </a:solidFill>
                <a:latin typeface="Arial"/>
                <a:ea typeface="Arial"/>
                <a:cs typeface="Arial"/>
                <a:sym typeface="Arial"/>
              </a:rPr>
              <a:t>Use a Quotation</a:t>
            </a:r>
          </a:p>
          <a:p>
            <a:endParaRPr lang="en-US" sz="4800" b="1">
              <a:solidFill>
                <a:srgbClr val="B45F06"/>
              </a:solidFill>
              <a:latin typeface="Arial"/>
              <a:ea typeface="Arial"/>
              <a:cs typeface="Arial"/>
              <a:sym typeface="Arial"/>
            </a:endParaRPr>
          </a:p>
          <a:p>
            <a:pPr algn="ctr" rtl="0">
              <a:lnSpc>
                <a:spcPct val="100000"/>
              </a:lnSpc>
              <a:buNone/>
            </a:pPr>
            <a:r>
              <a:rPr lang="en-US" sz="2666">
                <a:solidFill>
                  <a:srgbClr val="073763"/>
                </a:solidFill>
                <a:latin typeface="Arial"/>
                <a:ea typeface="Arial"/>
                <a:cs typeface="Arial"/>
                <a:sym typeface="Arial"/>
              </a:rPr>
              <a:t>A quotation interests the reader because of what it says, or because of who said it. Or both!</a:t>
            </a:r>
          </a:p>
          <a:p>
            <a:endParaRPr lang="en-US" sz="2666">
              <a:solidFill>
                <a:srgbClr val="073763"/>
              </a:solidFill>
              <a:latin typeface="Arial"/>
              <a:ea typeface="Arial"/>
              <a:cs typeface="Arial"/>
              <a:sym typeface="Arial"/>
            </a:endParaRPr>
          </a:p>
          <a:p>
            <a:pPr marL="762000" marR="0" lvl="0" indent="-220133" algn="l" rtl="0">
              <a:lnSpc>
                <a:spcPct val="100000"/>
              </a:lnSpc>
              <a:spcBef>
                <a:spcPts val="0"/>
              </a:spcBef>
              <a:spcAft>
                <a:spcPts val="0"/>
              </a:spcAft>
              <a:buClr>
                <a:srgbClr val="073763"/>
              </a:buClr>
              <a:buSzPct val="164609"/>
              <a:buFont typeface="Arial"/>
              <a:buChar char="•"/>
            </a:pPr>
            <a:r>
              <a:rPr lang="en-US" sz="2666">
                <a:solidFill>
                  <a:srgbClr val="073763"/>
                </a:solidFill>
                <a:latin typeface="Arial"/>
                <a:ea typeface="Arial"/>
                <a:cs typeface="Arial"/>
                <a:sym typeface="Arial"/>
              </a:rPr>
              <a:t>Use either a </a:t>
            </a:r>
            <a:r>
              <a:rPr lang="en-US" sz="2666">
                <a:solidFill>
                  <a:srgbClr val="B45F06"/>
                </a:solidFill>
                <a:latin typeface="Arial"/>
                <a:ea typeface="Arial"/>
                <a:cs typeface="Arial"/>
                <a:sym typeface="Arial"/>
              </a:rPr>
              <a:t>wise</a:t>
            </a:r>
            <a:r>
              <a:rPr lang="en-US" sz="2666">
                <a:solidFill>
                  <a:srgbClr val="073763"/>
                </a:solidFill>
                <a:latin typeface="Arial"/>
                <a:ea typeface="Arial"/>
                <a:cs typeface="Arial"/>
                <a:sym typeface="Arial"/>
              </a:rPr>
              <a:t> or </a:t>
            </a:r>
            <a:r>
              <a:rPr lang="en-US" sz="2666">
                <a:solidFill>
                  <a:srgbClr val="B45F06"/>
                </a:solidFill>
                <a:latin typeface="Arial"/>
                <a:ea typeface="Arial"/>
                <a:cs typeface="Arial"/>
                <a:sym typeface="Arial"/>
              </a:rPr>
              <a:t>funny</a:t>
            </a:r>
            <a:r>
              <a:rPr lang="en-US" sz="2666">
                <a:solidFill>
                  <a:srgbClr val="073763"/>
                </a:solidFill>
                <a:latin typeface="Arial"/>
                <a:ea typeface="Arial"/>
                <a:cs typeface="Arial"/>
                <a:sym typeface="Arial"/>
              </a:rPr>
              <a:t> quotation</a:t>
            </a:r>
          </a:p>
          <a:p>
            <a:pPr marL="762000" marR="0" lvl="0" indent="-220133" algn="l" rtl="0">
              <a:lnSpc>
                <a:spcPct val="100000"/>
              </a:lnSpc>
              <a:spcBef>
                <a:spcPts val="0"/>
              </a:spcBef>
              <a:spcAft>
                <a:spcPts val="0"/>
              </a:spcAft>
              <a:buClr>
                <a:srgbClr val="073763"/>
              </a:buClr>
              <a:buSzPct val="164609"/>
              <a:buFont typeface="Arial"/>
              <a:buChar char="•"/>
            </a:pPr>
            <a:r>
              <a:rPr lang="en-US" sz="2666">
                <a:solidFill>
                  <a:srgbClr val="073763"/>
                </a:solidFill>
                <a:latin typeface="Arial"/>
                <a:ea typeface="Arial"/>
                <a:cs typeface="Arial"/>
                <a:sym typeface="Arial"/>
              </a:rPr>
              <a:t>Use a quotation that </a:t>
            </a:r>
            <a:r>
              <a:rPr lang="en-US" sz="2666">
                <a:solidFill>
                  <a:srgbClr val="B45F06"/>
                </a:solidFill>
                <a:latin typeface="Arial"/>
                <a:ea typeface="Arial"/>
                <a:cs typeface="Arial"/>
                <a:sym typeface="Arial"/>
              </a:rPr>
              <a:t>relates</a:t>
            </a:r>
            <a:r>
              <a:rPr lang="en-US" sz="2666">
                <a:solidFill>
                  <a:srgbClr val="073763"/>
                </a:solidFill>
                <a:latin typeface="Arial"/>
                <a:ea typeface="Arial"/>
                <a:cs typeface="Arial"/>
                <a:sym typeface="Arial"/>
              </a:rPr>
              <a:t> to your topic</a:t>
            </a:r>
          </a:p>
          <a:p>
            <a:pPr marL="762000" marR="0" lvl="0" indent="-220133" algn="l" rtl="0">
              <a:lnSpc>
                <a:spcPct val="100000"/>
              </a:lnSpc>
              <a:spcBef>
                <a:spcPts val="0"/>
              </a:spcBef>
              <a:spcAft>
                <a:spcPts val="0"/>
              </a:spcAft>
              <a:buClr>
                <a:srgbClr val="073763"/>
              </a:buClr>
              <a:buSzPct val="164609"/>
              <a:buFont typeface="Arial"/>
              <a:buChar char="•"/>
            </a:pPr>
            <a:r>
              <a:rPr lang="en-US" sz="2666">
                <a:solidFill>
                  <a:srgbClr val="073763"/>
                </a:solidFill>
                <a:latin typeface="Arial"/>
                <a:ea typeface="Arial"/>
                <a:cs typeface="Arial"/>
                <a:sym typeface="Arial"/>
              </a:rPr>
              <a:t>Be sure to mention the </a:t>
            </a:r>
            <a:r>
              <a:rPr lang="en-US" sz="2666">
                <a:solidFill>
                  <a:srgbClr val="B45F06"/>
                </a:solidFill>
                <a:latin typeface="Arial"/>
                <a:ea typeface="Arial"/>
                <a:cs typeface="Arial"/>
                <a:sym typeface="Arial"/>
              </a:rPr>
              <a:t>source</a:t>
            </a:r>
            <a:r>
              <a:rPr lang="en-US" sz="2666">
                <a:solidFill>
                  <a:srgbClr val="073763"/>
                </a:solidFill>
                <a:latin typeface="Arial"/>
                <a:ea typeface="Arial"/>
                <a:cs typeface="Arial"/>
                <a:sym typeface="Arial"/>
              </a:rPr>
              <a:t> of the quotation  </a:t>
            </a:r>
            <a:r>
              <a:rPr lang="en-US" sz="2666" b="1">
                <a:solidFill>
                  <a:srgbClr val="B45F06"/>
                </a:solidFill>
                <a:latin typeface="Arial"/>
                <a:ea typeface="Arial"/>
                <a:cs typeface="Arial"/>
                <a:sym typeface="Arial"/>
              </a:rPr>
              <a:t>Example:</a:t>
            </a:r>
            <a:r>
              <a:rPr lang="en-US" sz="2666" b="1">
                <a:solidFill>
                  <a:srgbClr val="073763"/>
                </a:solidFill>
                <a:latin typeface="Arial"/>
                <a:ea typeface="Arial"/>
                <a:cs typeface="Arial"/>
                <a:sym typeface="Arial"/>
              </a:rPr>
              <a:t> </a:t>
            </a:r>
            <a:r>
              <a:rPr lang="en-US" sz="2666" b="0">
                <a:solidFill>
                  <a:srgbClr val="073763"/>
                </a:solidFill>
                <a:latin typeface="courier new"/>
                <a:ea typeface="courier new"/>
                <a:cs typeface="courier new"/>
                <a:sym typeface="courier new"/>
              </a:rPr>
              <a:t>"George Washington once said that..."</a:t>
            </a:r>
          </a:p>
        </p:txBody>
      </p:sp>
      <p:sp>
        <p:nvSpPr>
          <p:cNvPr id="57" name="Shape 57"/>
          <p:cNvSpPr/>
          <p:nvPr/>
        </p:nvSpPr>
        <p:spPr>
          <a:xfrm>
            <a:off x="1900" y="1900"/>
            <a:ext cx="10170975" cy="1535525"/>
          </a:xfrm>
          <a:prstGeom prst="rect">
            <a:avLst/>
          </a:prstGeom>
          <a:blipFill>
            <a:blip r:embed="rId4"/>
            <a:stretch>
              <a:fillRect/>
            </a:stretch>
          </a:blipFill>
        </p:spPr>
      </p:sp>
      <p:sp>
        <p:nvSpPr>
          <p:cNvPr id="5" name="Rectangle 4"/>
          <p:cNvSpPr/>
          <p:nvPr/>
        </p:nvSpPr>
        <p:spPr>
          <a:xfrm>
            <a:off x="431800" y="7086600"/>
            <a:ext cx="9380538" cy="277813"/>
          </a:xfrm>
          <a:prstGeom prst="rect">
            <a:avLst/>
          </a:prstGeom>
          <a:solidFill>
            <a:srgbClr val="0F0F4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ext Box 4"/>
          <p:cNvSpPr txBox="1">
            <a:spLocks noChangeArrowheads="1"/>
          </p:cNvSpPr>
          <p:nvPr/>
        </p:nvSpPr>
        <p:spPr bwMode="auto">
          <a:xfrm>
            <a:off x="508000" y="7086600"/>
            <a:ext cx="9228138" cy="233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5000"/>
              </a:lnSpc>
            </a:pPr>
            <a:r>
              <a:rPr lang="en-US" sz="1600" dirty="0">
                <a:solidFill>
                  <a:srgbClr val="FFFFFF"/>
                </a:solidFill>
                <a:latin typeface="Arial" charset="0"/>
              </a:rPr>
              <a:t> Copyright 2012                    www.time4writing.com/free-writing-resources                    Copyright 2012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62"/>
        <p:cNvGrpSpPr/>
        <p:nvPr/>
      </p:nvGrpSpPr>
      <p:grpSpPr>
        <a:xfrm>
          <a:off x="0" y="0"/>
          <a:ext cx="0" cy="0"/>
          <a:chOff x="0" y="0"/>
          <a:chExt cx="0" cy="0"/>
        </a:xfrm>
      </p:grpSpPr>
      <p:sp>
        <p:nvSpPr>
          <p:cNvPr id="63" name="Shape 63"/>
          <p:cNvSpPr txBox="1">
            <a:spLocks noGrp="1"/>
          </p:cNvSpPr>
          <p:nvPr>
            <p:ph type="ctrTitle"/>
          </p:nvPr>
        </p:nvSpPr>
        <p:spPr>
          <a:xfrm>
            <a:off x="1117425" y="2031075"/>
            <a:ext cx="8541224" cy="5033424"/>
          </a:xfrm>
          <a:prstGeom prst="rect">
            <a:avLst/>
          </a:prstGeom>
        </p:spPr>
        <p:txBody>
          <a:bodyPr lIns="38100" tIns="38100" rIns="38100" bIns="38100" anchor="t" anchorCtr="0">
            <a:spAutoFit/>
          </a:bodyPr>
          <a:lstStyle/>
          <a:p>
            <a:pPr algn="ctr" rtl="0">
              <a:lnSpc>
                <a:spcPct val="100000"/>
              </a:lnSpc>
              <a:buNone/>
            </a:pPr>
            <a:r>
              <a:rPr lang="en-US" sz="4800" b="1">
                <a:solidFill>
                  <a:srgbClr val="B45F06"/>
                </a:solidFill>
                <a:latin typeface="Arial"/>
                <a:ea typeface="Arial"/>
                <a:cs typeface="Arial"/>
                <a:sym typeface="Arial"/>
              </a:rPr>
              <a:t>Use Descriptive Words</a:t>
            </a:r>
          </a:p>
          <a:p>
            <a:endParaRPr lang="en-US" sz="4800" b="1">
              <a:solidFill>
                <a:srgbClr val="B45F06"/>
              </a:solidFill>
              <a:latin typeface="Arial"/>
              <a:ea typeface="Arial"/>
              <a:cs typeface="Arial"/>
              <a:sym typeface="Arial"/>
            </a:endParaRPr>
          </a:p>
          <a:p>
            <a:pPr algn="ctr" rtl="0">
              <a:lnSpc>
                <a:spcPct val="100000"/>
              </a:lnSpc>
              <a:buNone/>
            </a:pPr>
            <a:r>
              <a:rPr lang="en-US" sz="2666">
                <a:solidFill>
                  <a:srgbClr val="073763"/>
                </a:solidFill>
                <a:latin typeface="Arial"/>
                <a:ea typeface="Arial"/>
                <a:cs typeface="Arial"/>
                <a:sym typeface="Arial"/>
              </a:rPr>
              <a:t>Make the reader </a:t>
            </a:r>
            <a:r>
              <a:rPr lang="en-US" sz="2666" b="1">
                <a:solidFill>
                  <a:srgbClr val="073763"/>
                </a:solidFill>
                <a:latin typeface="Arial"/>
                <a:ea typeface="Arial"/>
                <a:cs typeface="Arial"/>
                <a:sym typeface="Arial"/>
              </a:rPr>
              <a:t>see the scene</a:t>
            </a:r>
            <a:r>
              <a:rPr lang="en-US" sz="2666">
                <a:solidFill>
                  <a:srgbClr val="073763"/>
                </a:solidFill>
                <a:latin typeface="Arial"/>
                <a:ea typeface="Arial"/>
                <a:cs typeface="Arial"/>
                <a:sym typeface="Arial"/>
              </a:rPr>
              <a:t> or feel like a part of it.</a:t>
            </a:r>
          </a:p>
          <a:p>
            <a:endParaRPr lang="en-US" sz="2666">
              <a:solidFill>
                <a:srgbClr val="073763"/>
              </a:solidFill>
              <a:latin typeface="Arial"/>
              <a:ea typeface="Arial"/>
              <a:cs typeface="Arial"/>
              <a:sym typeface="Arial"/>
            </a:endParaRPr>
          </a:p>
          <a:p>
            <a:pPr marL="381000" marR="0" lvl="0" indent="-220133" algn="l" rtl="0">
              <a:lnSpc>
                <a:spcPct val="100000"/>
              </a:lnSpc>
              <a:spcBef>
                <a:spcPts val="0"/>
              </a:spcBef>
              <a:spcAft>
                <a:spcPts val="0"/>
              </a:spcAft>
              <a:buClr>
                <a:srgbClr val="073763"/>
              </a:buClr>
              <a:buSzPct val="164609"/>
              <a:buFont typeface="Arial"/>
              <a:buChar char="•"/>
            </a:pPr>
            <a:r>
              <a:rPr lang="en-US" sz="2666">
                <a:solidFill>
                  <a:srgbClr val="073763"/>
                </a:solidFill>
                <a:latin typeface="Arial"/>
                <a:ea typeface="Arial"/>
                <a:cs typeface="Arial"/>
                <a:sym typeface="Arial"/>
              </a:rPr>
              <a:t>Words that relate to the </a:t>
            </a:r>
            <a:r>
              <a:rPr lang="en-US" sz="2666" b="1">
                <a:solidFill>
                  <a:srgbClr val="B45F06"/>
                </a:solidFill>
                <a:latin typeface="Arial"/>
                <a:ea typeface="Arial"/>
                <a:cs typeface="Arial"/>
                <a:sym typeface="Arial"/>
              </a:rPr>
              <a:t>five senses</a:t>
            </a:r>
            <a:r>
              <a:rPr lang="en-US" sz="2666">
                <a:solidFill>
                  <a:srgbClr val="073763"/>
                </a:solidFill>
                <a:latin typeface="Arial"/>
                <a:ea typeface="Arial"/>
                <a:cs typeface="Arial"/>
                <a:sym typeface="Arial"/>
              </a:rPr>
              <a:t> (sight, hearing, touch, taste, and smell)</a:t>
            </a:r>
          </a:p>
          <a:p>
            <a:pPr marL="381000" marR="0" lvl="0" indent="-220133" algn="l" rtl="0">
              <a:lnSpc>
                <a:spcPct val="100000"/>
              </a:lnSpc>
              <a:spcBef>
                <a:spcPts val="0"/>
              </a:spcBef>
              <a:spcAft>
                <a:spcPts val="0"/>
              </a:spcAft>
              <a:buClr>
                <a:srgbClr val="073763"/>
              </a:buClr>
              <a:buSzPct val="164609"/>
              <a:buFont typeface="Arial"/>
              <a:buChar char="•"/>
            </a:pPr>
            <a:r>
              <a:rPr lang="en-US" sz="2666">
                <a:solidFill>
                  <a:srgbClr val="073763"/>
                </a:solidFill>
                <a:latin typeface="Arial"/>
                <a:ea typeface="Arial"/>
                <a:cs typeface="Arial"/>
                <a:sym typeface="Arial"/>
              </a:rPr>
              <a:t>Words that </a:t>
            </a:r>
            <a:r>
              <a:rPr lang="en-US" sz="2666" b="1">
                <a:solidFill>
                  <a:srgbClr val="B45F06"/>
                </a:solidFill>
                <a:latin typeface="Arial"/>
                <a:ea typeface="Arial"/>
                <a:cs typeface="Arial"/>
                <a:sym typeface="Arial"/>
              </a:rPr>
              <a:t>show how</a:t>
            </a:r>
            <a:r>
              <a:rPr lang="en-US" sz="2666">
                <a:solidFill>
                  <a:srgbClr val="073763"/>
                </a:solidFill>
                <a:latin typeface="Arial"/>
                <a:ea typeface="Arial"/>
                <a:cs typeface="Arial"/>
                <a:sym typeface="Arial"/>
              </a:rPr>
              <a:t> something is happening or what its qualities are (adverbs and adjectives)</a:t>
            </a:r>
          </a:p>
          <a:p>
            <a:pPr marL="381000" marR="0" lvl="0" indent="-220133" algn="l" rtl="0">
              <a:lnSpc>
                <a:spcPct val="100000"/>
              </a:lnSpc>
              <a:spcBef>
                <a:spcPts val="0"/>
              </a:spcBef>
              <a:spcAft>
                <a:spcPts val="0"/>
              </a:spcAft>
              <a:buClr>
                <a:srgbClr val="073763"/>
              </a:buClr>
              <a:buSzPct val="164609"/>
              <a:buFont typeface="Arial"/>
              <a:buChar char="•"/>
            </a:pPr>
            <a:r>
              <a:rPr lang="en-US" sz="2666">
                <a:solidFill>
                  <a:srgbClr val="073763"/>
                </a:solidFill>
                <a:latin typeface="Arial"/>
                <a:ea typeface="Arial"/>
                <a:cs typeface="Arial"/>
                <a:sym typeface="Arial"/>
              </a:rPr>
              <a:t>Figurative words that create </a:t>
            </a:r>
            <a:r>
              <a:rPr lang="en-US" sz="2666" b="1">
                <a:solidFill>
                  <a:srgbClr val="B45F06"/>
                </a:solidFill>
                <a:latin typeface="Arial"/>
                <a:ea typeface="Arial"/>
                <a:cs typeface="Arial"/>
                <a:sym typeface="Arial"/>
              </a:rPr>
              <a:t>vivid imagery</a:t>
            </a:r>
            <a:r>
              <a:rPr lang="en-US" sz="2666">
                <a:solidFill>
                  <a:srgbClr val="073763"/>
                </a:solidFill>
                <a:latin typeface="Arial"/>
                <a:ea typeface="Arial"/>
                <a:cs typeface="Arial"/>
                <a:sym typeface="Arial"/>
              </a:rPr>
              <a:t> (simile or metaphor, hyperbole or personification)</a:t>
            </a:r>
          </a:p>
          <a:p>
            <a:endParaRPr lang="en-US" sz="2666">
              <a:solidFill>
                <a:srgbClr val="073763"/>
              </a:solidFill>
              <a:latin typeface="Arial"/>
              <a:ea typeface="Arial"/>
              <a:cs typeface="Arial"/>
              <a:sym typeface="Arial"/>
            </a:endParaRPr>
          </a:p>
        </p:txBody>
      </p:sp>
      <p:sp>
        <p:nvSpPr>
          <p:cNvPr id="64" name="Shape 64"/>
          <p:cNvSpPr/>
          <p:nvPr/>
        </p:nvSpPr>
        <p:spPr>
          <a:xfrm>
            <a:off x="1900" y="1900"/>
            <a:ext cx="10170975" cy="1535525"/>
          </a:xfrm>
          <a:prstGeom prst="rect">
            <a:avLst/>
          </a:prstGeom>
          <a:blipFill>
            <a:blip r:embed="rId4"/>
            <a:stretch>
              <a:fillRect/>
            </a:stretch>
          </a:blipFill>
        </p:spPr>
      </p:sp>
      <p:sp>
        <p:nvSpPr>
          <p:cNvPr id="5" name="Rectangle 4"/>
          <p:cNvSpPr/>
          <p:nvPr/>
        </p:nvSpPr>
        <p:spPr>
          <a:xfrm>
            <a:off x="431800" y="7086600"/>
            <a:ext cx="9380538" cy="277813"/>
          </a:xfrm>
          <a:prstGeom prst="rect">
            <a:avLst/>
          </a:prstGeom>
          <a:solidFill>
            <a:srgbClr val="0F0F4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ext Box 4"/>
          <p:cNvSpPr txBox="1">
            <a:spLocks noChangeArrowheads="1"/>
          </p:cNvSpPr>
          <p:nvPr/>
        </p:nvSpPr>
        <p:spPr bwMode="auto">
          <a:xfrm>
            <a:off x="508000" y="7086600"/>
            <a:ext cx="9228138" cy="233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5000"/>
              </a:lnSpc>
            </a:pPr>
            <a:r>
              <a:rPr lang="en-US" sz="1600" dirty="0">
                <a:solidFill>
                  <a:srgbClr val="FFFFFF"/>
                </a:solidFill>
                <a:latin typeface="Arial" charset="0"/>
              </a:rPr>
              <a:t> Copyright 2012                    www.time4writing.com/free-writing-resources                    Copyright 2012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69"/>
        <p:cNvGrpSpPr/>
        <p:nvPr/>
      </p:nvGrpSpPr>
      <p:grpSpPr>
        <a:xfrm>
          <a:off x="0" y="0"/>
          <a:ext cx="0" cy="0"/>
          <a:chOff x="0" y="0"/>
          <a:chExt cx="0" cy="0"/>
        </a:xfrm>
      </p:grpSpPr>
      <p:sp>
        <p:nvSpPr>
          <p:cNvPr id="70" name="Shape 70"/>
          <p:cNvSpPr txBox="1">
            <a:spLocks noGrp="1"/>
          </p:cNvSpPr>
          <p:nvPr>
            <p:ph type="ctrTitle"/>
          </p:nvPr>
        </p:nvSpPr>
        <p:spPr>
          <a:xfrm>
            <a:off x="1322725" y="1826600"/>
            <a:ext cx="7947574" cy="764825"/>
          </a:xfrm>
          <a:prstGeom prst="rect">
            <a:avLst/>
          </a:prstGeom>
        </p:spPr>
        <p:txBody>
          <a:bodyPr lIns="38100" tIns="38100" rIns="38100" bIns="38100" anchor="t" anchorCtr="0">
            <a:spAutoFit/>
          </a:bodyPr>
          <a:lstStyle/>
          <a:p>
            <a:pPr algn="ctr" rtl="0">
              <a:lnSpc>
                <a:spcPct val="100000"/>
              </a:lnSpc>
              <a:buNone/>
            </a:pPr>
            <a:r>
              <a:rPr lang="en-US" sz="3733" b="1">
                <a:solidFill>
                  <a:srgbClr val="B45F06"/>
                </a:solidFill>
                <a:latin typeface="courier new"/>
                <a:ea typeface="courier new"/>
                <a:cs typeface="courier new"/>
                <a:sym typeface="courier new"/>
              </a:rPr>
              <a:t>The end.</a:t>
            </a:r>
          </a:p>
        </p:txBody>
      </p:sp>
      <p:sp>
        <p:nvSpPr>
          <p:cNvPr id="71" name="Shape 71"/>
          <p:cNvSpPr/>
          <p:nvPr/>
        </p:nvSpPr>
        <p:spPr>
          <a:xfrm>
            <a:off x="1900" y="1900"/>
            <a:ext cx="10170975" cy="1535525"/>
          </a:xfrm>
          <a:prstGeom prst="rect">
            <a:avLst/>
          </a:prstGeom>
          <a:blipFill>
            <a:blip r:embed="rId4"/>
            <a:stretch>
              <a:fillRect/>
            </a:stretch>
          </a:blipFill>
        </p:spPr>
      </p:sp>
      <p:sp>
        <p:nvSpPr>
          <p:cNvPr id="72" name="Shape 72"/>
          <p:cNvSpPr txBox="1"/>
          <p:nvPr/>
        </p:nvSpPr>
        <p:spPr>
          <a:xfrm>
            <a:off x="2338700" y="3049900"/>
            <a:ext cx="6472899" cy="3842849"/>
          </a:xfrm>
          <a:prstGeom prst="rect">
            <a:avLst/>
          </a:prstGeom>
        </p:spPr>
        <p:txBody>
          <a:bodyPr lIns="38100" tIns="38100" rIns="38100" bIns="38100" anchor="t" anchorCtr="0">
            <a:spAutoFit/>
          </a:bodyPr>
          <a:lstStyle/>
          <a:p>
            <a:pPr rtl="0">
              <a:lnSpc>
                <a:spcPct val="100000"/>
              </a:lnSpc>
              <a:buNone/>
            </a:pPr>
            <a:r>
              <a:rPr lang="en-US" sz="2400">
                <a:solidFill>
                  <a:srgbClr val="073763"/>
                </a:solidFill>
                <a:latin typeface="georgia"/>
                <a:ea typeface="georgia"/>
                <a:cs typeface="georgia"/>
                <a:sym typeface="georgia"/>
              </a:rPr>
              <a:t>More free WRITING BASICS resources:</a:t>
            </a:r>
          </a:p>
          <a:p>
            <a:pPr marL="381000" marR="0" lvl="0" indent="-203200" rtl="0">
              <a:lnSpc>
                <a:spcPct val="100000"/>
              </a:lnSpc>
              <a:spcBef>
                <a:spcPts val="0"/>
              </a:spcBef>
              <a:spcAft>
                <a:spcPts val="0"/>
              </a:spcAft>
              <a:buClr>
                <a:srgbClr val="073763"/>
              </a:buClr>
              <a:buSzPct val="166666"/>
              <a:buFont typeface="Arial"/>
              <a:buChar char="•"/>
            </a:pPr>
            <a:r>
              <a:rPr lang="en-US" sz="2400">
                <a:solidFill>
                  <a:srgbClr val="073763"/>
                </a:solidFill>
                <a:latin typeface="georgia"/>
                <a:ea typeface="georgia"/>
                <a:cs typeface="georgia"/>
                <a:sym typeface="georgia"/>
              </a:rPr>
              <a:t>ending with a cliffhanger</a:t>
            </a:r>
          </a:p>
          <a:p>
            <a:pPr marL="381000" marR="0" lvl="0" indent="-203200" rtl="0">
              <a:lnSpc>
                <a:spcPct val="100000"/>
              </a:lnSpc>
              <a:spcBef>
                <a:spcPts val="0"/>
              </a:spcBef>
              <a:spcAft>
                <a:spcPts val="0"/>
              </a:spcAft>
              <a:buClr>
                <a:srgbClr val="073763"/>
              </a:buClr>
              <a:buSzPct val="166666"/>
              <a:buFont typeface="Arial"/>
              <a:buChar char="•"/>
            </a:pPr>
            <a:r>
              <a:rPr lang="en-US" sz="2400">
                <a:solidFill>
                  <a:srgbClr val="073763"/>
                </a:solidFill>
                <a:latin typeface="georgia"/>
                <a:ea typeface="georgia"/>
                <a:cs typeface="georgia"/>
                <a:sym typeface="georgia"/>
              </a:rPr>
              <a:t>prompting creative writing</a:t>
            </a:r>
          </a:p>
          <a:p>
            <a:pPr marL="381000" marR="0" lvl="0" indent="-203200" rtl="0">
              <a:lnSpc>
                <a:spcPct val="100000"/>
              </a:lnSpc>
              <a:spcBef>
                <a:spcPts val="0"/>
              </a:spcBef>
              <a:spcAft>
                <a:spcPts val="0"/>
              </a:spcAft>
              <a:buClr>
                <a:srgbClr val="073763"/>
              </a:buClr>
              <a:buSzPct val="166666"/>
              <a:buFont typeface="Arial"/>
              <a:buChar char="•"/>
            </a:pPr>
            <a:r>
              <a:rPr lang="en-US" sz="2400">
                <a:solidFill>
                  <a:srgbClr val="073763"/>
                </a:solidFill>
                <a:latin typeface="georgia"/>
                <a:ea typeface="georgia"/>
                <a:cs typeface="georgia"/>
                <a:sym typeface="georgia"/>
              </a:rPr>
              <a:t>painting a picture with words</a:t>
            </a:r>
          </a:p>
          <a:p>
            <a:pPr marL="381000" marR="0" lvl="0" indent="-203200" rtl="0">
              <a:lnSpc>
                <a:spcPct val="100000"/>
              </a:lnSpc>
              <a:spcBef>
                <a:spcPts val="0"/>
              </a:spcBef>
              <a:spcAft>
                <a:spcPts val="0"/>
              </a:spcAft>
              <a:buClr>
                <a:srgbClr val="073763"/>
              </a:buClr>
              <a:buSzPct val="166666"/>
              <a:buFont typeface="Arial"/>
              <a:buChar char="•"/>
            </a:pPr>
            <a:r>
              <a:rPr lang="en-US" sz="2400">
                <a:solidFill>
                  <a:srgbClr val="073763"/>
                </a:solidFill>
                <a:latin typeface="georgia"/>
                <a:ea typeface="georgia"/>
                <a:cs typeface="georgia"/>
                <a:sym typeface="georgia"/>
              </a:rPr>
              <a:t>developing typing skills</a:t>
            </a:r>
          </a:p>
          <a:p>
            <a:endParaRPr lang="en-US" sz="2400">
              <a:solidFill>
                <a:srgbClr val="073763"/>
              </a:solidFill>
              <a:latin typeface="georgia"/>
              <a:ea typeface="georgia"/>
              <a:cs typeface="georgia"/>
              <a:sym typeface="georgia"/>
            </a:endParaRPr>
          </a:p>
          <a:p>
            <a:pPr rtl="0">
              <a:lnSpc>
                <a:spcPct val="100000"/>
              </a:lnSpc>
              <a:buNone/>
            </a:pPr>
            <a:r>
              <a:rPr lang="en-US" sz="2400">
                <a:solidFill>
                  <a:srgbClr val="073763"/>
                </a:solidFill>
                <a:latin typeface="georgia"/>
                <a:ea typeface="georgia"/>
                <a:cs typeface="georgia"/>
                <a:sym typeface="georgia"/>
              </a:rPr>
              <a:t>Eight-week WRITING BASICS courses:</a:t>
            </a:r>
          </a:p>
          <a:p>
            <a:pPr marL="381000" marR="0" lvl="0" indent="-203200" rtl="0">
              <a:lnSpc>
                <a:spcPct val="100000"/>
              </a:lnSpc>
              <a:spcBef>
                <a:spcPts val="0"/>
              </a:spcBef>
              <a:spcAft>
                <a:spcPts val="0"/>
              </a:spcAft>
              <a:buClr>
                <a:srgbClr val="073763"/>
              </a:buClr>
              <a:buSzPct val="166666"/>
              <a:buFont typeface="Arial"/>
              <a:buChar char="•"/>
            </a:pPr>
            <a:r>
              <a:rPr lang="en-US" sz="2400">
                <a:solidFill>
                  <a:srgbClr val="073763"/>
                </a:solidFill>
                <a:latin typeface="georgia"/>
                <a:ea typeface="georgia"/>
                <a:cs typeface="georgia"/>
                <a:sym typeface="georgia"/>
              </a:rPr>
              <a:t>elementary school</a:t>
            </a:r>
          </a:p>
          <a:p>
            <a:pPr marL="381000" marR="0" lvl="0" indent="-203200" rtl="0">
              <a:lnSpc>
                <a:spcPct val="100000"/>
              </a:lnSpc>
              <a:spcBef>
                <a:spcPts val="0"/>
              </a:spcBef>
              <a:spcAft>
                <a:spcPts val="0"/>
              </a:spcAft>
              <a:buClr>
                <a:srgbClr val="073763"/>
              </a:buClr>
              <a:buSzPct val="166666"/>
              <a:buFont typeface="Arial"/>
              <a:buChar char="•"/>
            </a:pPr>
            <a:r>
              <a:rPr lang="en-US" sz="2400">
                <a:solidFill>
                  <a:srgbClr val="073763"/>
                </a:solidFill>
                <a:latin typeface="georgia"/>
                <a:ea typeface="georgia"/>
                <a:cs typeface="georgia"/>
                <a:sym typeface="georgia"/>
              </a:rPr>
              <a:t>middle school</a:t>
            </a:r>
          </a:p>
          <a:p>
            <a:pPr marL="381000" marR="0" lvl="0" indent="-203200" rtl="0">
              <a:lnSpc>
                <a:spcPct val="100000"/>
              </a:lnSpc>
              <a:spcBef>
                <a:spcPts val="0"/>
              </a:spcBef>
              <a:spcAft>
                <a:spcPts val="0"/>
              </a:spcAft>
              <a:buClr>
                <a:srgbClr val="073763"/>
              </a:buClr>
              <a:buSzPct val="166666"/>
              <a:buFont typeface="Arial"/>
              <a:buChar char="•"/>
            </a:pPr>
            <a:r>
              <a:rPr lang="en-US" sz="2400">
                <a:solidFill>
                  <a:srgbClr val="073763"/>
                </a:solidFill>
                <a:latin typeface="georgia"/>
                <a:ea typeface="georgia"/>
                <a:cs typeface="georgia"/>
                <a:sym typeface="georgia"/>
              </a:rPr>
              <a:t>high school</a:t>
            </a:r>
          </a:p>
        </p:txBody>
      </p:sp>
      <p:sp>
        <p:nvSpPr>
          <p:cNvPr id="6" name="Rectangle 5"/>
          <p:cNvSpPr/>
          <p:nvPr/>
        </p:nvSpPr>
        <p:spPr>
          <a:xfrm>
            <a:off x="431800" y="7086600"/>
            <a:ext cx="9380538" cy="277813"/>
          </a:xfrm>
          <a:prstGeom prst="rect">
            <a:avLst/>
          </a:prstGeom>
          <a:solidFill>
            <a:srgbClr val="0F0F4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Text Box 4"/>
          <p:cNvSpPr txBox="1">
            <a:spLocks noChangeArrowheads="1"/>
          </p:cNvSpPr>
          <p:nvPr/>
        </p:nvSpPr>
        <p:spPr bwMode="auto">
          <a:xfrm>
            <a:off x="508000" y="7086600"/>
            <a:ext cx="9228138" cy="233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95000"/>
              </a:lnSpc>
            </a:pPr>
            <a:r>
              <a:rPr lang="en-US" sz="1600" dirty="0">
                <a:solidFill>
                  <a:srgbClr val="FFFFFF"/>
                </a:solidFill>
                <a:latin typeface="Arial" charset="0"/>
              </a:rPr>
              <a:t> Copyright 2012                    www.time4writing.com/free-writing-resources                    Copyright 2012  </a:t>
            </a:r>
          </a:p>
        </p:txBody>
      </p:sp>
    </p:spTree>
  </p:cSld>
  <p:clrMapOvr>
    <a:masterClrMapping/>
  </p:clrMapOvr>
  <p:transition spd="slow">
    <p:cut/>
  </p:transition>
</p:sld>
</file>

<file path=ppt/theme/theme1.xml><?xml version="1.0" encoding="utf-8"?>
<a:theme xmlns:a="http://schemas.openxmlformats.org/drawingml/2006/main">
  <a:themeElements>
    <a:clrScheme name="blank">
      <a:dk1>
        <a:srgbClr val="000000"/>
      </a:dk1>
      <a:lt1>
        <a:srgbClr val="FFFFFF"/>
      </a:lt1>
      <a:dk2>
        <a:srgbClr val="073763"/>
      </a:dk2>
      <a:lt2>
        <a:srgbClr val="CFE2F3"/>
      </a:lt2>
      <a:accent1>
        <a:srgbClr val="404040"/>
      </a:accent1>
      <a:accent2>
        <a:srgbClr val="808080"/>
      </a:accent2>
      <a:accent3>
        <a:srgbClr val="C0C0C0"/>
      </a:accent3>
      <a:accent4>
        <a:srgbClr val="396187"/>
      </a:accent4>
      <a:accent5>
        <a:srgbClr val="6B8CAB"/>
      </a:accent5>
      <a:accent6>
        <a:srgbClr val="9DB7CF"/>
      </a:accent6>
      <a:hlink>
        <a:srgbClr val="0000EE"/>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182</Words>
  <Application>Microsoft Office PowerPoint</Application>
  <PresentationFormat>Custom</PresentationFormat>
  <Paragraphs>79</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
      <vt:lpstr>Writing an Attention Grabber  Four Ideas to Hook Your Reader's Attention</vt:lpstr>
      <vt:lpstr>﻿If you start your   Essay or Paragraph  with something that grabs attention,  your reader will want to read more.   So how can you write an  attention grabber  that hooks your readers so they want to  keep reading?</vt:lpstr>
      <vt:lpstr>﻿Here are four ways of writing an attention grabber:  1. Surprise the reader 2. Ask a question 3. Use a quotation 4. Use descriptive words</vt:lpstr>
      <vt:lpstr>PowerPoint Presentation</vt:lpstr>
      <vt:lpstr>Ask a Question  Ask something that makes the reader think.  Example: Isn't it interesting, how different we all are?  Ask something that needs an answer, so the reader wants to find out what it is.  Example: Why do air molecules make the sky blue instead of green or yellow? </vt:lpstr>
      <vt:lpstr>Use a Quotation  A quotation interests the reader because of what it says, or because of who said it. Or both!  Use either a wise or funny quotation Use a quotation that relates to your topic Be sure to mention the source of the quotation  Example: "George Washington once said that..."</vt:lpstr>
      <vt:lpstr>Use Descriptive Words  Make the reader see the scene or feel like a part of it.  Words that relate to the five senses (sight, hearing, touch, taste, and smell) Words that show how something is happening or what its qualities are (adverbs and adjectives) Figurative words that create vivid imagery (simile or metaphor, hyperbole or personification) </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an Attention Grabber  Four Ideas to Hook Your Reader's Attention</dc:title>
  <dc:creator>Kim</dc:creator>
  <cp:lastModifiedBy>sondraa@hotmail.com</cp:lastModifiedBy>
  <cp:revision>1</cp:revision>
  <dcterms:modified xsi:type="dcterms:W3CDTF">2015-03-18T16:53:10Z</dcterms:modified>
</cp:coreProperties>
</file>