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2" y="876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63867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time4writing.com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6300" y="2745100"/>
            <a:ext cx="8398025" cy="15495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Writing a Good Concluding Paragraph</a:t>
            </a:r>
          </a:p>
        </p:txBody>
      </p:sp>
      <p:sp>
        <p:nvSpPr>
          <p:cNvPr id="20" name="Shape 20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2" name="Shape 22"/>
          <p:cNvSpPr txBox="1"/>
          <p:nvPr/>
        </p:nvSpPr>
        <p:spPr>
          <a:xfrm>
            <a:off x="611500" y="5183500"/>
            <a:ext cx="9101049" cy="186484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Time4Writing provides these teachers materials to teachers and parents at no cost. 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presentations, handouts, interactive online exercises, and video lessons are freely available at Time4Writing.com.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linking to these resources from your school, teacher, or homeschool educational site. </a:t>
            </a:r>
          </a:p>
          <a:p>
            <a:endParaRPr lang="en-US" sz="1333">
              <a:solidFill>
                <a:srgbClr val="07376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rules: These materials must maintain the visibility of the Time4Writing trademark and copyright information.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can be copied and used for educational purposes. They are not for resale.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Want to give us feedback? We'd like to hear your views:</a:t>
            </a:r>
            <a:r>
              <a:rPr lang="en-US" sz="1333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333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en-US" sz="1333" u="sng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info@time4writing.com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914250" y="1814575"/>
            <a:ext cx="8381275" cy="18603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"</a:t>
            </a:r>
            <a:r>
              <a:rPr lang="en-US" sz="3466" b="1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So What?</a:t>
            </a: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" Tip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for Writing an Effective Conclusion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611500" y="3456300"/>
            <a:ext cx="9062900" cy="356390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After writing your topic sentence, ask yourself: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So what?</a:t>
            </a:r>
            <a:r>
              <a:rPr lang="en-US" sz="2933" b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Why is that important?"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Your next sentence should explain why.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Then ask yourself again: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So what?</a:t>
            </a: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Why is</a:t>
            </a:r>
            <a:r>
              <a:rPr lang="en-US" sz="2933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933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important?"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And so on.</a:t>
            </a:r>
          </a:p>
        </p:txBody>
      </p:sp>
      <p:sp>
        <p:nvSpPr>
          <p:cNvPr id="94" name="Shape 94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/>
          </p:nvPr>
        </p:nvSpPr>
        <p:spPr>
          <a:xfrm>
            <a:off x="916300" y="1627500"/>
            <a:ext cx="8438399" cy="18603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Example of the "So What?" Method of  Starting the Concluding Paragraph: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xfrm>
            <a:off x="1117600" y="3149575"/>
            <a:ext cx="7957700" cy="398644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"Education is very important in society."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666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2666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So what?</a:t>
            </a:r>
            <a:r>
              <a:rPr lang="en-US" sz="2666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Why is it</a:t>
            </a:r>
            <a:r>
              <a:rPr lang="en-US" sz="2666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important?"</a:t>
            </a:r>
          </a:p>
          <a:p>
            <a:endParaRPr lang="en-US" sz="2666" i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"It gives all citizens an equal start."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666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2666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So what?</a:t>
            </a:r>
            <a:r>
              <a:rPr lang="en-US" sz="2666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Why is </a:t>
            </a:r>
            <a:r>
              <a:rPr lang="en-US" sz="2666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en-US" sz="2666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important?"</a:t>
            </a:r>
          </a:p>
          <a:p>
            <a:endParaRPr lang="en-US" sz="2666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666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3200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Can </a:t>
            </a:r>
            <a:r>
              <a:rPr lang="en-US" sz="3200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US" sz="3200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 write an answer?</a:t>
            </a:r>
          </a:p>
        </p:txBody>
      </p:sp>
      <p:sp>
        <p:nvSpPr>
          <p:cNvPr id="102" name="Shape 102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ctrTitle"/>
          </p:nvPr>
        </p:nvSpPr>
        <p:spPr>
          <a:xfrm>
            <a:off x="914350" y="1807650"/>
            <a:ext cx="8409849" cy="134760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Strategies for Ending the Concluding Paragraph: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subTitle" idx="1"/>
          </p:nvPr>
        </p:nvSpPr>
        <p:spPr>
          <a:xfrm>
            <a:off x="1117600" y="3352800"/>
            <a:ext cx="7957700" cy="34372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Perhaps add a quotation or surprising insight from the materials you researched.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Suggest some action to take or a solution to an issue.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Bring up questions for further study.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Point out broader consequences of the points you've made.</a:t>
            </a:r>
          </a:p>
        </p:txBody>
      </p:sp>
      <p:sp>
        <p:nvSpPr>
          <p:cNvPr id="110" name="Shape 110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916300" y="1729100"/>
            <a:ext cx="8466949" cy="143062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US" sz="3466" b="1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 to Include in the Concluding Paragraph: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ubTitle" idx="1"/>
          </p:nvPr>
        </p:nvSpPr>
        <p:spPr>
          <a:xfrm>
            <a:off x="1119500" y="3151500"/>
            <a:ext cx="7957700" cy="34487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Overused phrases: </a:t>
            </a:r>
            <a:r>
              <a:rPr lang="en-US" sz="3200" b="0" i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"in conclusion," "in summary," "in closing"</a:t>
            </a:r>
          </a:p>
          <a:p>
            <a:endParaRPr lang="en-US" sz="3200" b="0" i="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A new idea or subtopic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Supporting evidence or details (these should be in the body of the essay)</a:t>
            </a:r>
          </a:p>
        </p:txBody>
      </p:sp>
      <p:sp>
        <p:nvSpPr>
          <p:cNvPr id="118" name="Shape 118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6" name="Shape 126"/>
          <p:cNvSpPr txBox="1"/>
          <p:nvPr/>
        </p:nvSpPr>
        <p:spPr>
          <a:xfrm>
            <a:off x="2033900" y="2745100"/>
            <a:ext cx="6475175" cy="41456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More free ESSAY WRITING resources: 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the thesis statement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the introduction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comparing &amp; contrasting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types of essays (narrative, persuasive, comparative, expository)</a:t>
            </a:r>
          </a:p>
          <a:p>
            <a:endParaRPr lang="en-US" sz="2400">
              <a:solidFill>
                <a:srgbClr val="07376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Eight-week ESSAY WRITING courses: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elementary school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middle school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high school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ubTitle" idx="1"/>
          </p:nvPr>
        </p:nvSpPr>
        <p:spPr>
          <a:xfrm>
            <a:off x="713100" y="1627500"/>
            <a:ext cx="9197399" cy="9541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733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The end.</a:t>
            </a:r>
          </a:p>
        </p:txBody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914400" y="2031975"/>
            <a:ext cx="8325749" cy="8284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733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What does the conclusion do?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713100" y="2745100"/>
            <a:ext cx="9245199" cy="42545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﻿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it summarizes the essay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it shows you proved the point you set out to make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it gives the reader a sense of completion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it leaves the reader remembering your main point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103500" y="2643500"/>
            <a:ext cx="10029175" cy="28847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933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Wait, that sounds kind of like the introduction!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So, what is the difference between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666" b="1" i="0" u="sng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introductory</a:t>
            </a: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paragraph &amp; the </a:t>
            </a:r>
            <a:r>
              <a:rPr lang="en-US" sz="2666" b="1" i="0" u="sng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concluding</a:t>
            </a:r>
            <a:r>
              <a:rPr lang="en-US" sz="26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paragraph?</a:t>
            </a:r>
          </a:p>
          <a:p>
            <a:endParaRPr lang="en-US" sz="2666" i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6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difference is in the approach to the topic.</a:t>
            </a:r>
          </a:p>
        </p:txBody>
      </p:sp>
      <p:sp>
        <p:nvSpPr>
          <p:cNvPr id="36" name="Shape 36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3354700" y="3456300"/>
            <a:ext cx="5805200" cy="34717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marL="38100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4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r>
              <a:rPr lang="en-US" sz="2400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begins with a general approach to the topic and then moves toward the more specific aspect(s) of it</a:t>
            </a:r>
          </a:p>
          <a:p>
            <a:endParaRPr lang="en-US" sz="2400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4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r>
              <a:rPr lang="en-US" sz="2400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begins with the more specific aspect(s) and moves toward the general topic of your essay</a:t>
            </a:r>
          </a:p>
          <a:p>
            <a:endParaRPr lang="en-US" sz="2400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5" name="Shape 45"/>
          <p:cNvSpPr txBox="1"/>
          <p:nvPr/>
        </p:nvSpPr>
        <p:spPr>
          <a:xfrm>
            <a:off x="3265575" y="1681575"/>
            <a:ext cx="6821949" cy="157474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Think of these two paragraphs as funnels, one leading toward the body of your essay, while the other leads the reader away from the body.</a:t>
            </a:r>
          </a:p>
        </p:txBody>
      </p:sp>
      <p:sp>
        <p:nvSpPr>
          <p:cNvPr id="46" name="Shape 46"/>
          <p:cNvSpPr/>
          <p:nvPr/>
        </p:nvSpPr>
        <p:spPr>
          <a:xfrm>
            <a:off x="306700" y="1576425"/>
            <a:ext cx="2615200" cy="55863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" name="Rectangle 6"/>
          <p:cNvSpPr/>
          <p:nvPr/>
        </p:nvSpPr>
        <p:spPr>
          <a:xfrm>
            <a:off x="431800" y="7189787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08000" y="7189787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ctrTitle"/>
          </p:nvPr>
        </p:nvSpPr>
        <p:spPr>
          <a:xfrm>
            <a:off x="914400" y="2031975"/>
            <a:ext cx="8398025" cy="15467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What main point did you want to make in your essay?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916300" y="3708300"/>
            <a:ext cx="8333800" cy="33221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marL="3810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Did you make that point?</a:t>
            </a:r>
          </a:p>
          <a:p>
            <a:pPr marL="3810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Summarize it in your conclusion.</a:t>
            </a:r>
          </a:p>
          <a:p>
            <a:pPr marL="3810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Often you can </a:t>
            </a:r>
            <a:r>
              <a:rPr lang="en-US" sz="320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use the introductory paragraph as a guide</a:t>
            </a: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. This will hep you come full circle and give your reader a sense of completion.</a:t>
            </a:r>
          </a:p>
          <a:p>
            <a:endParaRPr lang="en-US" sz="32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916300" y="1830700"/>
            <a:ext cx="8398025" cy="21365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Perhaps you began your essay by saying:</a:t>
            </a:r>
          </a:p>
          <a:p>
            <a:endParaRPr lang="en-US" sz="3466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400" i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"There are three classes at school that I absolutely can’t wait to go to every day."</a:t>
            </a:r>
          </a:p>
          <a:p>
            <a:endParaRPr lang="en-US" sz="2400" i="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1017900" y="3964300"/>
            <a:ext cx="8263275" cy="24759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Then you might make this the first sentence of your conclusion:</a:t>
            </a:r>
          </a:p>
          <a:p>
            <a:endParaRPr lang="en-US" sz="3466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399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"Gym, Math, and Art are the three classes I look forward to the most."</a:t>
            </a:r>
          </a:p>
        </p:txBody>
      </p:sp>
      <p:sp>
        <p:nvSpPr>
          <p:cNvPr id="61" name="Shape 61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3" name="Shape 63"/>
          <p:cNvSpPr txBox="1"/>
          <p:nvPr/>
        </p:nvSpPr>
        <p:spPr>
          <a:xfrm>
            <a:off x="408300" y="6504300"/>
            <a:ext cx="9161124" cy="5513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133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Do you see how the first is more general and the last is more specific?</a:t>
            </a:r>
          </a:p>
        </p:txBody>
      </p:sp>
      <p:sp>
        <p:nvSpPr>
          <p:cNvPr id="7" name="Rectangle 6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914400" y="1828800"/>
            <a:ext cx="8426550" cy="18011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Other Ways to Summarize the Essay's Main Points: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1830700" y="3456300"/>
            <a:ext cx="7067100" cy="39897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45F06"/>
              </a:buClr>
              <a:buSzPct val="168582"/>
              <a:buFont typeface="Arial"/>
              <a:buChar char="•"/>
            </a:pPr>
            <a:r>
              <a:rPr lang="en-US" sz="2933" b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Refer briefly to the topic of each paragraph you wrote.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45F06"/>
              </a:buClr>
              <a:buSzPct val="168582"/>
              <a:buFont typeface="Arial"/>
              <a:buChar char="•"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Leave readers with something to think about.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45F06"/>
              </a:buClr>
              <a:buSzPct val="168582"/>
              <a:buFont typeface="Arial"/>
              <a:buChar char="•"/>
            </a:pPr>
            <a:r>
              <a:rPr lang="en-US" sz="2933" b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Suggest something readers can do about what they've just read.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400" b="1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 </a:t>
            </a:r>
          </a:p>
        </p:txBody>
      </p:sp>
      <p:sp>
        <p:nvSpPr>
          <p:cNvPr id="70" name="Shape 70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914475" y="1822450"/>
            <a:ext cx="8455100" cy="13193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How to Structure the Final Paragraph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117950" y="2945200"/>
            <a:ext cx="8219799" cy="41504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Topic sentence: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repeat the ideas in your thesis statement, but with deeper understanding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Supporting sentences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summarize the main points in the body of your essay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Closing sentence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connect back to the introduction to "clinch" the ideas in the essay, showing their importance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914475" y="1822450"/>
            <a:ext cx="8455100" cy="186032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What if a new idea tries to sneak into that final paragraph?</a:t>
            </a: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466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117600" y="3556000"/>
            <a:ext cx="7957700" cy="33319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If it's really important, give it a paragraph of its own in the body of the essay.</a:t>
            </a:r>
          </a:p>
          <a:p>
            <a:endParaRPr lang="en-US" sz="32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933" b="1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concluding paragraph is not the place to introduce new information or make more points about the topic.</a:t>
            </a:r>
          </a:p>
        </p:txBody>
      </p:sp>
      <p:sp>
        <p:nvSpPr>
          <p:cNvPr id="86" name="Shape 86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Custom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/>
      <vt:lpstr>Writing a Good Concluding Paragraph</vt:lpstr>
      <vt:lpstr>What does the conclusion do?</vt:lpstr>
      <vt:lpstr>Wait, that sounds kind of like the introduction!     So, what is the difference between  the introductory paragraph &amp; the concluding paragraph?  The difference is in the approach to the topic.</vt:lpstr>
      <vt:lpstr>PowerPoint Presentation</vt:lpstr>
      <vt:lpstr>What main point did you want to make in your essay?</vt:lpstr>
      <vt:lpstr>Perhaps you began your essay by saying:  "There are three classes at school that I absolutely can’t wait to go to every day." </vt:lpstr>
      <vt:lpstr>Other Ways to Summarize the Essay's Main Points:  </vt:lpstr>
      <vt:lpstr>How to Structure the Final Paragraph  </vt:lpstr>
      <vt:lpstr>What if a new idea tries to sneak into that final paragraph?  </vt:lpstr>
      <vt:lpstr>The "So What?" Tip  for Writing an Effective Conclusion  </vt:lpstr>
      <vt:lpstr>Example of the "So What?" Method of  Starting the Concluding Paragraph:  </vt:lpstr>
      <vt:lpstr>Strategies for Ending the Concluding Paragraph:  </vt:lpstr>
      <vt:lpstr>What NOT to Include in the Concluding Paragraph: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Good Concluding Paragraph</dc:title>
  <dc:creator>Kim</dc:creator>
  <cp:lastModifiedBy>sondraa@hotmail.com</cp:lastModifiedBy>
  <cp:revision>1</cp:revision>
  <dcterms:modified xsi:type="dcterms:W3CDTF">2015-01-08T15:18:54Z</dcterms:modified>
</cp:coreProperties>
</file>