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sldIdLst>
    <p:sldId id="256" r:id="rId5"/>
    <p:sldId id="259" r:id="rId6"/>
    <p:sldId id="288" r:id="rId7"/>
    <p:sldId id="278" r:id="rId8"/>
    <p:sldId id="292" r:id="rId9"/>
    <p:sldId id="257" r:id="rId10"/>
    <p:sldId id="262" r:id="rId11"/>
    <p:sldId id="265" r:id="rId12"/>
    <p:sldId id="266" r:id="rId13"/>
    <p:sldId id="263" r:id="rId14"/>
    <p:sldId id="264" r:id="rId15"/>
    <p:sldId id="258" r:id="rId16"/>
    <p:sldId id="291" r:id="rId17"/>
    <p:sldId id="276" r:id="rId18"/>
    <p:sldId id="275" r:id="rId19"/>
    <p:sldId id="277" r:id="rId20"/>
    <p:sldId id="260" r:id="rId21"/>
    <p:sldId id="261" r:id="rId22"/>
    <p:sldId id="267" r:id="rId23"/>
    <p:sldId id="287" r:id="rId24"/>
    <p:sldId id="268" r:id="rId25"/>
    <p:sldId id="285" r:id="rId26"/>
    <p:sldId id="269" r:id="rId27"/>
    <p:sldId id="284" r:id="rId28"/>
    <p:sldId id="271" r:id="rId29"/>
    <p:sldId id="283" r:id="rId30"/>
    <p:sldId id="272" r:id="rId31"/>
    <p:sldId id="281" r:id="rId32"/>
    <p:sldId id="273" r:id="rId33"/>
    <p:sldId id="280" r:id="rId34"/>
    <p:sldId id="290" r:id="rId35"/>
    <p:sldId id="274" r:id="rId36"/>
    <p:sldId id="289" r:id="rId37"/>
    <p:sldId id="27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4" autoAdjust="0"/>
    <p:restoredTop sz="94624" autoAdjust="0"/>
  </p:normalViewPr>
  <p:slideViewPr>
    <p:cSldViewPr>
      <p:cViewPr>
        <p:scale>
          <a:sx n="77" d="100"/>
          <a:sy n="77" d="100"/>
        </p:scale>
        <p:origin x="1206" y="-1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26D1C867-7F7E-4BFC-9F5C-218AC11DC639}" type="datetimeFigureOut">
              <a:rPr lang="en-US" smtClean="0"/>
              <a:pPr/>
              <a:t>3/10/2017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9DBDD131-EFE9-4300-8585-E91DAC1BE7AA}"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D1C867-7F7E-4BFC-9F5C-218AC11DC639}" type="datetimeFigureOut">
              <a:rPr lang="en-US" smtClean="0"/>
              <a:pPr/>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DD131-EFE9-4300-8585-E91DAC1BE7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D1C867-7F7E-4BFC-9F5C-218AC11DC639}" type="datetimeFigureOut">
              <a:rPr lang="en-US" smtClean="0"/>
              <a:pPr/>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DD131-EFE9-4300-8585-E91DAC1BE7A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D1C867-7F7E-4BFC-9F5C-218AC11DC639}" type="datetimeFigureOut">
              <a:rPr lang="en-US" smtClean="0"/>
              <a:pPr/>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DD131-EFE9-4300-8585-E91DAC1BE7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6D1C867-7F7E-4BFC-9F5C-218AC11DC639}" type="datetimeFigureOut">
              <a:rPr lang="en-US" smtClean="0"/>
              <a:pPr/>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BDD131-EFE9-4300-8585-E91DAC1BE7AA}"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6D1C867-7F7E-4BFC-9F5C-218AC11DC639}" type="datetimeFigureOut">
              <a:rPr lang="en-US" smtClean="0"/>
              <a:pPr/>
              <a:t>3/10/2017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BDD131-EFE9-4300-8585-E91DAC1BE7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6D1C867-7F7E-4BFC-9F5C-218AC11DC639}" type="datetimeFigureOut">
              <a:rPr lang="en-US" smtClean="0"/>
              <a:pPr/>
              <a:t>3/10/2017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BDD131-EFE9-4300-8585-E91DAC1BE7AA}"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26D1C867-7F7E-4BFC-9F5C-218AC11DC639}" type="datetimeFigureOut">
              <a:rPr lang="en-US" smtClean="0"/>
              <a:pPr/>
              <a:t>3/10/2017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BDD131-EFE9-4300-8585-E91DAC1BE7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1C867-7F7E-4BFC-9F5C-218AC11DC639}" type="datetimeFigureOut">
              <a:rPr lang="en-US" smtClean="0"/>
              <a:pPr/>
              <a:t>3/10/2017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BDD131-EFE9-4300-8585-E91DAC1BE7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6D1C867-7F7E-4BFC-9F5C-218AC11DC639}" type="datetimeFigureOut">
              <a:rPr lang="en-US" smtClean="0"/>
              <a:pPr/>
              <a:t>3/10/2017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BDD131-EFE9-4300-8585-E91DAC1BE7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26D1C867-7F7E-4BFC-9F5C-218AC11DC639}" type="datetimeFigureOut">
              <a:rPr lang="en-US" smtClean="0"/>
              <a:pPr/>
              <a:t>3/10/2017</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9DBDD131-EFE9-4300-8585-E91DAC1BE7A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6D1C867-7F7E-4BFC-9F5C-218AC11DC639}" type="datetimeFigureOut">
              <a:rPr lang="en-US" smtClean="0"/>
              <a:pPr/>
              <a:t>3/10/2017</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DBDD131-EFE9-4300-8585-E91DAC1BE7A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youtube.com/watch?v=xJAZ-RmArro&amp;NR=1&amp;feature=endscree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youtube.com/watch?v=fuWf9fP-A-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youtube.com/watch?v=2T5_0AGdFic"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youtube.com/watch?v=jDUhDV-72S0"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2.bp.blogspot.com/_JBA_90Mrxsw/THOZlkQuc9I/AAAAAAAAKnY/RiSZRStK9wg/s1600/cute-puppies.jp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youtube.com/watch?v=OM8M0lcGqoQ&amp;feature=endscreen&amp;NR=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youtube.com/watch?v=_hGhtmzTOEE&amp;feature=relate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4882896"/>
            <a:ext cx="7772400" cy="1975104"/>
          </a:xfrm>
        </p:spPr>
        <p:txBody>
          <a:bodyPr/>
          <a:lstStyle/>
          <a:p>
            <a:r>
              <a:rPr lang="en-US" dirty="0">
                <a:solidFill>
                  <a:srgbClr val="FFC000"/>
                </a:solidFill>
              </a:rPr>
              <a:t>Tone and mood </a:t>
            </a:r>
          </a:p>
        </p:txBody>
      </p:sp>
      <p:sp>
        <p:nvSpPr>
          <p:cNvPr id="3" name="Subtitle 2"/>
          <p:cNvSpPr>
            <a:spLocks noGrp="1"/>
          </p:cNvSpPr>
          <p:nvPr>
            <p:ph type="subTitle" idx="1"/>
          </p:nvPr>
        </p:nvSpPr>
        <p:spPr>
          <a:xfrm>
            <a:off x="914400" y="3429000"/>
            <a:ext cx="7772400" cy="1508760"/>
          </a:xfrm>
        </p:spPr>
        <p:txBody>
          <a:bodyPr>
            <a:normAutofit lnSpcReduction="10000"/>
          </a:bodyPr>
          <a:lstStyle/>
          <a:p>
            <a:r>
              <a:rPr lang="en-US" sz="2400" dirty="0"/>
              <a:t>OBJECTIVES:</a:t>
            </a:r>
          </a:p>
          <a:p>
            <a:r>
              <a:rPr lang="en-US" sz="2400" dirty="0"/>
              <a:t>What is Tone?</a:t>
            </a:r>
          </a:p>
          <a:p>
            <a:r>
              <a:rPr lang="en-US" sz="2400" dirty="0"/>
              <a:t>What is Mood?</a:t>
            </a:r>
          </a:p>
          <a:p>
            <a:r>
              <a:rPr lang="en-US" sz="2400" dirty="0"/>
              <a:t>How are Tone and Mood Effective in  Writing?</a:t>
            </a:r>
          </a:p>
        </p:txBody>
      </p:sp>
      <p:pic>
        <p:nvPicPr>
          <p:cNvPr id="6146" name="Picture 2" descr="http://www.freevancity.com/wp-content/uploads/2011/09/paint-the-rainbow.jpg"/>
          <p:cNvPicPr>
            <a:picLocks noChangeAspect="1" noChangeArrowheads="1"/>
          </p:cNvPicPr>
          <p:nvPr/>
        </p:nvPicPr>
        <p:blipFill>
          <a:blip r:embed="rId2" cstate="print"/>
          <a:srcRect/>
          <a:stretch>
            <a:fillRect/>
          </a:stretch>
        </p:blipFill>
        <p:spPr bwMode="auto">
          <a:xfrm>
            <a:off x="381000" y="-8860"/>
            <a:ext cx="8763000" cy="336166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MOOD/ROMANTIC</a:t>
            </a:r>
          </a:p>
        </p:txBody>
      </p:sp>
      <p:pic>
        <p:nvPicPr>
          <p:cNvPr id="20482" name="Picture 2" descr="http://www.xemanh.net/images/romance/romantic23.jpg"/>
          <p:cNvPicPr>
            <a:picLocks noChangeAspect="1" noChangeArrowheads="1"/>
          </p:cNvPicPr>
          <p:nvPr/>
        </p:nvPicPr>
        <p:blipFill>
          <a:blip r:embed="rId2" cstate="print"/>
          <a:srcRect t="25326"/>
          <a:stretch>
            <a:fillRect/>
          </a:stretch>
        </p:blipFill>
        <p:spPr bwMode="auto">
          <a:xfrm>
            <a:off x="2667000" y="1295400"/>
            <a:ext cx="4091806" cy="429998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MOOD/Melancholy</a:t>
            </a:r>
          </a:p>
        </p:txBody>
      </p:sp>
      <p:pic>
        <p:nvPicPr>
          <p:cNvPr id="19458" name="Picture 2" descr="http://fc04.deviantart.net/fs48/f/2009/159/e/b/Edge_of_17___June_09_ID_by_melissa_melancholy.jpg"/>
          <p:cNvPicPr>
            <a:picLocks noChangeAspect="1" noChangeArrowheads="1"/>
          </p:cNvPicPr>
          <p:nvPr/>
        </p:nvPicPr>
        <p:blipFill>
          <a:blip r:embed="rId2" cstate="print"/>
          <a:srcRect/>
          <a:stretch>
            <a:fillRect/>
          </a:stretch>
        </p:blipFill>
        <p:spPr bwMode="auto">
          <a:xfrm>
            <a:off x="1752600" y="1676400"/>
            <a:ext cx="3333750" cy="4448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49.gif"/>
          <p:cNvPicPr>
            <a:picLocks noChangeAspect="1"/>
          </p:cNvPicPr>
          <p:nvPr/>
        </p:nvPicPr>
        <p:blipFill>
          <a:blip r:embed="rId2" cstate="print"/>
          <a:stretch>
            <a:fillRect/>
          </a:stretch>
        </p:blipFill>
        <p:spPr>
          <a:xfrm>
            <a:off x="0" y="-63500"/>
            <a:ext cx="9372600" cy="7302500"/>
          </a:xfrm>
          <a:prstGeom prst="rect">
            <a:avLst/>
          </a:prstGeom>
        </p:spPr>
      </p:pic>
      <p:sp>
        <p:nvSpPr>
          <p:cNvPr id="2" name="Title 1"/>
          <p:cNvSpPr>
            <a:spLocks noGrp="1"/>
          </p:cNvSpPr>
          <p:nvPr>
            <p:ph type="title"/>
          </p:nvPr>
        </p:nvSpPr>
        <p:spPr/>
        <p:txBody>
          <a:bodyPr/>
          <a:lstStyle/>
          <a:p>
            <a:r>
              <a:rPr lang="en-US" dirty="0"/>
              <a:t>Tone and Mood</a:t>
            </a:r>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b="1" dirty="0"/>
              <a:t>Watch out! Tone and mood are similar! </a:t>
            </a:r>
          </a:p>
          <a:p>
            <a:r>
              <a:rPr lang="en-US" b="1" dirty="0"/>
              <a:t>Tone is the author’s attitude toward the writing (his characters, the situation) and the readers.</a:t>
            </a:r>
          </a:p>
          <a:p>
            <a:pPr lvl="1"/>
            <a:r>
              <a:rPr lang="en-US" b="1" dirty="0"/>
              <a:t> A work of writing can have more than one tone.</a:t>
            </a:r>
          </a:p>
          <a:p>
            <a:pPr lvl="1"/>
            <a:r>
              <a:rPr lang="en-US" b="1" dirty="0"/>
              <a:t> An example of tone could be both serious and humorous. </a:t>
            </a:r>
          </a:p>
          <a:p>
            <a:pPr lvl="1"/>
            <a:r>
              <a:rPr lang="en-US" b="1" dirty="0"/>
              <a:t>Tone is set by the setting, choice of vocabulary and other details.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Reviewing Terms</a:t>
            </a:r>
            <a:br>
              <a:rPr lang="en-US" dirty="0"/>
            </a:br>
            <a:r>
              <a:rPr lang="en-US" sz="3200" dirty="0"/>
              <a:t>Main Idea, Tone, Mood, Setting</a:t>
            </a:r>
            <a:endParaRPr lang="en-US" dirty="0"/>
          </a:p>
        </p:txBody>
      </p:sp>
      <p:sp>
        <p:nvSpPr>
          <p:cNvPr id="3" name="Content Placeholder 2"/>
          <p:cNvSpPr>
            <a:spLocks noGrp="1"/>
          </p:cNvSpPr>
          <p:nvPr>
            <p:ph idx="1"/>
          </p:nvPr>
        </p:nvSpPr>
        <p:spPr>
          <a:xfrm>
            <a:off x="762000" y="2590800"/>
            <a:ext cx="7772400" cy="4572000"/>
          </a:xfrm>
        </p:spPr>
        <p:txBody>
          <a:bodyPr/>
          <a:lstStyle/>
          <a:p>
            <a:r>
              <a:rPr lang="en-US" dirty="0">
                <a:hlinkClick r:id="rId2"/>
              </a:rPr>
              <a:t>http://www.youtube.com/watch?v=xJAZ-RmArro&amp;NR=1&amp;feature=endscreen</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TONE?</a:t>
            </a:r>
          </a:p>
        </p:txBody>
      </p:sp>
      <p:sp>
        <p:nvSpPr>
          <p:cNvPr id="5" name="TextBox 4"/>
          <p:cNvSpPr txBox="1"/>
          <p:nvPr/>
        </p:nvSpPr>
        <p:spPr>
          <a:xfrm>
            <a:off x="1066800" y="1371600"/>
            <a:ext cx="6367449" cy="1077218"/>
          </a:xfrm>
          <a:prstGeom prst="rect">
            <a:avLst/>
          </a:prstGeom>
          <a:noFill/>
        </p:spPr>
        <p:txBody>
          <a:bodyPr wrap="none" rtlCol="0">
            <a:spAutoFit/>
          </a:bodyPr>
          <a:lstStyle/>
          <a:p>
            <a:r>
              <a:rPr lang="en-US" sz="3200" dirty="0"/>
              <a:t>Watch the video clip.  </a:t>
            </a:r>
          </a:p>
          <a:p>
            <a:r>
              <a:rPr lang="en-US" sz="3200" dirty="0"/>
              <a:t>Choose 3 words to describe the tone</a:t>
            </a:r>
            <a:r>
              <a:rPr lang="en-US" sz="2400" dirty="0"/>
              <a:t>.</a:t>
            </a:r>
          </a:p>
        </p:txBody>
      </p:sp>
      <p:sp>
        <p:nvSpPr>
          <p:cNvPr id="6" name="Rectangle 5"/>
          <p:cNvSpPr/>
          <p:nvPr/>
        </p:nvSpPr>
        <p:spPr>
          <a:xfrm>
            <a:off x="1143000" y="2819400"/>
            <a:ext cx="4572000" cy="923330"/>
          </a:xfrm>
          <a:prstGeom prst="rect">
            <a:avLst/>
          </a:prstGeom>
        </p:spPr>
        <p:txBody>
          <a:bodyPr>
            <a:spAutoFit/>
          </a:bodyPr>
          <a:lstStyle/>
          <a:p>
            <a:r>
              <a:rPr lang="en-US" dirty="0">
                <a:hlinkClick r:id="rId2"/>
              </a:rPr>
              <a:t>http://www.youtube.com/watch?v=fuWf9fP-A-U</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Watch it Again!  </a:t>
            </a:r>
          </a:p>
        </p:txBody>
      </p:sp>
      <p:sp>
        <p:nvSpPr>
          <p:cNvPr id="3" name="Content Placeholder 2"/>
          <p:cNvSpPr>
            <a:spLocks noGrp="1"/>
          </p:cNvSpPr>
          <p:nvPr>
            <p:ph idx="1"/>
          </p:nvPr>
        </p:nvSpPr>
        <p:spPr>
          <a:xfrm>
            <a:off x="914400" y="2438400"/>
            <a:ext cx="7772400" cy="1631160"/>
          </a:xfrm>
        </p:spPr>
        <p:txBody>
          <a:bodyPr>
            <a:normAutofit/>
          </a:bodyPr>
          <a:lstStyle/>
          <a:p>
            <a:r>
              <a:rPr lang="en-US" sz="2800" dirty="0">
                <a:hlinkClick r:id="rId2"/>
              </a:rPr>
              <a:t>http://www.youtube.com/watch?v=2T5_0AGdFic</a:t>
            </a:r>
            <a:endParaRPr lang="en-US" sz="2800" dirty="0"/>
          </a:p>
          <a:p>
            <a:endParaRPr lang="en-US" dirty="0"/>
          </a:p>
        </p:txBody>
      </p:sp>
      <p:sp>
        <p:nvSpPr>
          <p:cNvPr id="4" name="TextBox 3"/>
          <p:cNvSpPr txBox="1"/>
          <p:nvPr/>
        </p:nvSpPr>
        <p:spPr>
          <a:xfrm>
            <a:off x="1143000" y="1447800"/>
            <a:ext cx="7239000" cy="830997"/>
          </a:xfrm>
          <a:prstGeom prst="rect">
            <a:avLst/>
          </a:prstGeom>
          <a:noFill/>
        </p:spPr>
        <p:txBody>
          <a:bodyPr wrap="square" rtlCol="0">
            <a:spAutoFit/>
          </a:bodyPr>
          <a:lstStyle/>
          <a:p>
            <a:r>
              <a:rPr lang="en-US" sz="2400" dirty="0"/>
              <a:t>Now watch the same video images that are edited and with different music.  Has the tone changed?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458200" cy="914400"/>
          </a:xfrm>
        </p:spPr>
        <p:txBody>
          <a:bodyPr/>
          <a:lstStyle/>
          <a:p>
            <a:r>
              <a:rPr lang="en-US" dirty="0"/>
              <a:t>Video Clip: Tone and Mood Words</a:t>
            </a:r>
          </a:p>
        </p:txBody>
      </p:sp>
      <p:sp>
        <p:nvSpPr>
          <p:cNvPr id="3" name="Content Placeholder 2"/>
          <p:cNvSpPr>
            <a:spLocks noGrp="1"/>
          </p:cNvSpPr>
          <p:nvPr>
            <p:ph idx="1"/>
          </p:nvPr>
        </p:nvSpPr>
        <p:spPr/>
        <p:txBody>
          <a:bodyPr/>
          <a:lstStyle/>
          <a:p>
            <a:r>
              <a:rPr lang="en-US" dirty="0">
                <a:hlinkClick r:id="rId2"/>
              </a:rPr>
              <a:t>http://www.youtube.com/watch?v=jDUhDV-72S0</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t>Words That Describe Tone </a:t>
            </a:r>
            <a:endParaRPr lang="en-US" dirty="0"/>
          </a:p>
        </p:txBody>
      </p:sp>
      <p:sp>
        <p:nvSpPr>
          <p:cNvPr id="3" name="Content Placeholder 2"/>
          <p:cNvSpPr>
            <a:spLocks noGrp="1"/>
          </p:cNvSpPr>
          <p:nvPr>
            <p:ph idx="1"/>
          </p:nvPr>
        </p:nvSpPr>
        <p:spPr/>
        <p:txBody>
          <a:bodyPr/>
          <a:lstStyle/>
          <a:p>
            <a:endParaRPr lang="en-US" dirty="0"/>
          </a:p>
          <a:p>
            <a:r>
              <a:rPr lang="en-US" b="1" dirty="0"/>
              <a:t>Amused Humorous Pessimistic Angry Informal Playful Cheerful Ironic Pompous Horror Light Sad Clear Matter-of-fact Serious Formal Resigned Suspicious Gloomy Optimistic Witty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http://2.bp.blogspot.com/_JBA_90Mrxsw/THOZlkQuc9I/AAAAAAAAKnY/RiSZRStK9wg/s640/cute-puppies.jpg">
            <a:hlinkClick r:id="rId2"/>
          </p:cNvPr>
          <p:cNvPicPr>
            <a:picLocks noChangeAspect="1" noChangeArrowheads="1"/>
          </p:cNvPicPr>
          <p:nvPr/>
        </p:nvPicPr>
        <p:blipFill>
          <a:blip r:embed="rId3" cstate="print"/>
          <a:srcRect/>
          <a:stretch>
            <a:fillRect/>
          </a:stretch>
        </p:blipFill>
        <p:spPr bwMode="auto">
          <a:xfrm>
            <a:off x="1600200" y="2057400"/>
            <a:ext cx="6096000" cy="375285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Tone? Mood?</a:t>
            </a:r>
          </a:p>
        </p:txBody>
      </p:sp>
      <p:sp>
        <p:nvSpPr>
          <p:cNvPr id="3" name="Content Placeholder 2"/>
          <p:cNvSpPr>
            <a:spLocks noGrp="1"/>
          </p:cNvSpPr>
          <p:nvPr>
            <p:ph idx="1"/>
          </p:nvPr>
        </p:nvSpPr>
        <p:spPr/>
        <p:txBody>
          <a:bodyPr/>
          <a:lstStyle/>
          <a:p>
            <a:r>
              <a:rPr lang="en-US" dirty="0"/>
              <a:t>Bouncing through the door,  </a:t>
            </a:r>
            <a:r>
              <a:rPr lang="en-US" dirty="0" err="1"/>
              <a:t>Alara</a:t>
            </a:r>
            <a:r>
              <a:rPr lang="en-US" dirty="0"/>
              <a:t> lit up the room with a joyous glow on her face as she told her parents of her exam scores.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MOOD?</a:t>
            </a:r>
          </a:p>
        </p:txBody>
      </p:sp>
      <p:sp>
        <p:nvSpPr>
          <p:cNvPr id="3" name="Content Placeholder 2"/>
          <p:cNvSpPr>
            <a:spLocks noGrp="1"/>
          </p:cNvSpPr>
          <p:nvPr>
            <p:ph idx="1"/>
          </p:nvPr>
        </p:nvSpPr>
        <p:spPr>
          <a:xfrm>
            <a:off x="457200" y="1295400"/>
            <a:ext cx="8183880" cy="4187952"/>
          </a:xfrm>
        </p:spPr>
        <p:txBody>
          <a:bodyPr/>
          <a:lstStyle/>
          <a:p>
            <a:r>
              <a:rPr lang="en-US" b="1" dirty="0"/>
              <a:t>Mood is the general atmosphere created by the author’s words. </a:t>
            </a:r>
          </a:p>
          <a:p>
            <a:pPr lvl="1"/>
            <a:r>
              <a:rPr lang="en-US" b="1" dirty="0"/>
              <a:t>It is the feeling the reader gets from reading those words. </a:t>
            </a:r>
          </a:p>
          <a:p>
            <a:pPr lvl="1"/>
            <a:r>
              <a:rPr lang="en-US" b="1" dirty="0"/>
              <a:t>It may be the same, or it may change from situation to situation. </a:t>
            </a:r>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solidFill>
                  <a:schemeClr val="tx2">
                    <a:lumMod val="50000"/>
                  </a:schemeClr>
                </a:solidFill>
              </a:rPr>
              <a:t>Bouncing </a:t>
            </a:r>
            <a:r>
              <a:rPr lang="en-US" dirty="0"/>
              <a:t>through the door,  </a:t>
            </a:r>
            <a:r>
              <a:rPr lang="en-US" dirty="0" err="1"/>
              <a:t>Alara</a:t>
            </a:r>
            <a:r>
              <a:rPr lang="en-US" dirty="0"/>
              <a:t> </a:t>
            </a:r>
            <a:r>
              <a:rPr lang="en-US" dirty="0">
                <a:solidFill>
                  <a:srgbClr val="FF0000"/>
                </a:solidFill>
              </a:rPr>
              <a:t>lit </a:t>
            </a:r>
            <a:r>
              <a:rPr lang="en-US" dirty="0"/>
              <a:t>up the room with a </a:t>
            </a:r>
            <a:r>
              <a:rPr lang="en-US" dirty="0">
                <a:solidFill>
                  <a:srgbClr val="FFC000"/>
                </a:solidFill>
              </a:rPr>
              <a:t>joyous glow </a:t>
            </a:r>
            <a:r>
              <a:rPr lang="en-US" dirty="0"/>
              <a:t>on her face as she told her parents of her exam scores.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Tone?  Mood?</a:t>
            </a:r>
          </a:p>
        </p:txBody>
      </p:sp>
      <p:sp>
        <p:nvSpPr>
          <p:cNvPr id="3" name="Content Placeholder 2"/>
          <p:cNvSpPr>
            <a:spLocks noGrp="1"/>
          </p:cNvSpPr>
          <p:nvPr>
            <p:ph idx="1"/>
          </p:nvPr>
        </p:nvSpPr>
        <p:spPr/>
        <p:txBody>
          <a:bodyPr/>
          <a:lstStyle/>
          <a:p>
            <a:r>
              <a:rPr lang="en-US" dirty="0"/>
              <a:t>She huddled in the corner, clutching her tattered blanket and shaking convulsively, as she feverishly searched the room for the unknown dangers that awaited her.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She </a:t>
            </a:r>
            <a:r>
              <a:rPr lang="en-US" dirty="0">
                <a:solidFill>
                  <a:schemeClr val="tx2">
                    <a:lumMod val="50000"/>
                  </a:schemeClr>
                </a:solidFill>
              </a:rPr>
              <a:t>huddled</a:t>
            </a:r>
            <a:r>
              <a:rPr lang="en-US" dirty="0"/>
              <a:t> in the corner, </a:t>
            </a:r>
            <a:r>
              <a:rPr lang="en-US" dirty="0">
                <a:solidFill>
                  <a:srgbClr val="FF0000"/>
                </a:solidFill>
              </a:rPr>
              <a:t>clutching</a:t>
            </a:r>
            <a:r>
              <a:rPr lang="en-US" dirty="0"/>
              <a:t> her </a:t>
            </a:r>
            <a:r>
              <a:rPr lang="en-US" dirty="0">
                <a:solidFill>
                  <a:srgbClr val="92D050"/>
                </a:solidFill>
              </a:rPr>
              <a:t>tattered</a:t>
            </a:r>
            <a:r>
              <a:rPr lang="en-US" dirty="0"/>
              <a:t> blanket and </a:t>
            </a:r>
            <a:r>
              <a:rPr lang="en-US" dirty="0">
                <a:solidFill>
                  <a:srgbClr val="7030A0"/>
                </a:solidFill>
              </a:rPr>
              <a:t>shaking convulsively</a:t>
            </a:r>
            <a:r>
              <a:rPr lang="en-US" dirty="0"/>
              <a:t>, as she </a:t>
            </a:r>
            <a:r>
              <a:rPr lang="en-US" dirty="0">
                <a:solidFill>
                  <a:srgbClr val="FFC000"/>
                </a:solidFill>
              </a:rPr>
              <a:t>feverishly searched </a:t>
            </a:r>
            <a:r>
              <a:rPr lang="en-US" dirty="0"/>
              <a:t>the room for the </a:t>
            </a:r>
            <a:r>
              <a:rPr lang="en-US" dirty="0">
                <a:solidFill>
                  <a:schemeClr val="tx2">
                    <a:lumMod val="50000"/>
                  </a:schemeClr>
                </a:solidFill>
              </a:rPr>
              <a:t>unknown dangers </a:t>
            </a:r>
            <a:r>
              <a:rPr lang="en-US" dirty="0"/>
              <a:t>that awaited her.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Tone?  Mood?</a:t>
            </a:r>
          </a:p>
        </p:txBody>
      </p:sp>
      <p:sp>
        <p:nvSpPr>
          <p:cNvPr id="3" name="Content Placeholder 2"/>
          <p:cNvSpPr>
            <a:spLocks noGrp="1"/>
          </p:cNvSpPr>
          <p:nvPr>
            <p:ph idx="1"/>
          </p:nvPr>
        </p:nvSpPr>
        <p:spPr/>
        <p:txBody>
          <a:bodyPr/>
          <a:lstStyle/>
          <a:p>
            <a:r>
              <a:rPr lang="en-US" dirty="0"/>
              <a:t>Bursting through the door, the flustered mother screamed uncontrollably at the innocent teacher who gave her child an F.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rgbClr val="FF0000"/>
                </a:solidFill>
              </a:rPr>
              <a:t>Bursting </a:t>
            </a:r>
            <a:r>
              <a:rPr lang="en-US" dirty="0"/>
              <a:t>through the door, the </a:t>
            </a:r>
            <a:r>
              <a:rPr lang="en-US" dirty="0">
                <a:solidFill>
                  <a:schemeClr val="tx2">
                    <a:lumMod val="50000"/>
                  </a:schemeClr>
                </a:solidFill>
              </a:rPr>
              <a:t>flustered</a:t>
            </a:r>
            <a:r>
              <a:rPr lang="en-US" dirty="0"/>
              <a:t> mother </a:t>
            </a:r>
            <a:r>
              <a:rPr lang="en-US" dirty="0">
                <a:solidFill>
                  <a:srgbClr val="00B050"/>
                </a:solidFill>
              </a:rPr>
              <a:t>screamed uncontrollably </a:t>
            </a:r>
            <a:r>
              <a:rPr lang="en-US" dirty="0"/>
              <a:t>at the innocent teacher who gave her child an F.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Tone?  Mood?</a:t>
            </a:r>
          </a:p>
        </p:txBody>
      </p:sp>
      <p:sp>
        <p:nvSpPr>
          <p:cNvPr id="3" name="Content Placeholder 2"/>
          <p:cNvSpPr>
            <a:spLocks noGrp="1"/>
          </p:cNvSpPr>
          <p:nvPr>
            <p:ph idx="1"/>
          </p:nvPr>
        </p:nvSpPr>
        <p:spPr>
          <a:xfrm>
            <a:off x="914400" y="1783560"/>
            <a:ext cx="7543800" cy="4572000"/>
          </a:xfrm>
        </p:spPr>
        <p:txBody>
          <a:bodyPr/>
          <a:lstStyle/>
          <a:p>
            <a:r>
              <a:rPr lang="en-US" dirty="0"/>
              <a:t>He cautiously glanced back as he heard his relentless pursuers, then hurriedly walked on, jumping at the slightest sound of a leaf crackling under his own foot.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783560"/>
            <a:ext cx="7543800" cy="4572000"/>
          </a:xfrm>
        </p:spPr>
        <p:txBody>
          <a:bodyPr/>
          <a:lstStyle/>
          <a:p>
            <a:r>
              <a:rPr lang="en-US" dirty="0"/>
              <a:t>He </a:t>
            </a:r>
            <a:r>
              <a:rPr lang="en-US" dirty="0">
                <a:solidFill>
                  <a:schemeClr val="tx2">
                    <a:lumMod val="50000"/>
                  </a:schemeClr>
                </a:solidFill>
              </a:rPr>
              <a:t>cautiously</a:t>
            </a:r>
            <a:r>
              <a:rPr lang="en-US" dirty="0"/>
              <a:t> glanced back as he heard his </a:t>
            </a:r>
            <a:r>
              <a:rPr lang="en-US" dirty="0">
                <a:solidFill>
                  <a:srgbClr val="FF0000"/>
                </a:solidFill>
              </a:rPr>
              <a:t>relentless </a:t>
            </a:r>
            <a:r>
              <a:rPr lang="en-US" dirty="0"/>
              <a:t>pursuers, then </a:t>
            </a:r>
            <a:r>
              <a:rPr lang="en-US" dirty="0">
                <a:solidFill>
                  <a:srgbClr val="00B0F0"/>
                </a:solidFill>
              </a:rPr>
              <a:t>hurriedly</a:t>
            </a:r>
            <a:r>
              <a:rPr lang="en-US" dirty="0"/>
              <a:t> walked on, </a:t>
            </a:r>
            <a:r>
              <a:rPr lang="en-US" dirty="0">
                <a:solidFill>
                  <a:srgbClr val="FFC000"/>
                </a:solidFill>
              </a:rPr>
              <a:t>jumping</a:t>
            </a:r>
            <a:r>
              <a:rPr lang="en-US" dirty="0"/>
              <a:t> at the </a:t>
            </a:r>
            <a:r>
              <a:rPr lang="en-US" dirty="0">
                <a:solidFill>
                  <a:srgbClr val="92D050"/>
                </a:solidFill>
              </a:rPr>
              <a:t>slightest sound </a:t>
            </a:r>
            <a:r>
              <a:rPr lang="en-US" dirty="0"/>
              <a:t>of a leaf </a:t>
            </a:r>
            <a:r>
              <a:rPr lang="en-US" dirty="0">
                <a:solidFill>
                  <a:srgbClr val="FF0000"/>
                </a:solidFill>
              </a:rPr>
              <a:t>crackling </a:t>
            </a:r>
            <a:r>
              <a:rPr lang="en-US" dirty="0"/>
              <a:t>under his own foot.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Gently smiling, the mother tenderly tucked the covers up around the child’s neck, and carefully, quietly, left the room making sure to leave a comforting ray of light shining through the opened door should the child wake.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solidFill>
                  <a:schemeClr val="tx2">
                    <a:lumMod val="75000"/>
                  </a:schemeClr>
                </a:solidFill>
              </a:rPr>
              <a:t>Gently smiling</a:t>
            </a:r>
            <a:r>
              <a:rPr lang="en-US" dirty="0"/>
              <a:t>, the mother </a:t>
            </a:r>
            <a:r>
              <a:rPr lang="en-US" dirty="0">
                <a:solidFill>
                  <a:schemeClr val="accent5">
                    <a:lumMod val="60000"/>
                    <a:lumOff val="40000"/>
                  </a:schemeClr>
                </a:solidFill>
              </a:rPr>
              <a:t>tenderly</a:t>
            </a:r>
            <a:r>
              <a:rPr lang="en-US" dirty="0"/>
              <a:t> tucked the covers up around the child’s neck, and </a:t>
            </a:r>
            <a:r>
              <a:rPr lang="en-US" dirty="0">
                <a:solidFill>
                  <a:srgbClr val="FF0000"/>
                </a:solidFill>
              </a:rPr>
              <a:t>carefully, quietly</a:t>
            </a:r>
            <a:r>
              <a:rPr lang="en-US" dirty="0"/>
              <a:t>, left the room making sure to leave a </a:t>
            </a:r>
            <a:r>
              <a:rPr lang="en-US" dirty="0">
                <a:solidFill>
                  <a:schemeClr val="tx2">
                    <a:lumMod val="50000"/>
                  </a:schemeClr>
                </a:solidFill>
              </a:rPr>
              <a:t>comforting </a:t>
            </a:r>
            <a:r>
              <a:rPr lang="en-US" dirty="0"/>
              <a:t>ray of light shining through the opened door should the child wake.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Tone? Mood?</a:t>
            </a:r>
          </a:p>
        </p:txBody>
      </p:sp>
      <p:sp>
        <p:nvSpPr>
          <p:cNvPr id="3" name="Content Placeholder 2"/>
          <p:cNvSpPr>
            <a:spLocks noGrp="1"/>
          </p:cNvSpPr>
          <p:nvPr>
            <p:ph idx="1"/>
          </p:nvPr>
        </p:nvSpPr>
        <p:spPr/>
        <p:txBody>
          <a:bodyPr/>
          <a:lstStyle/>
          <a:p>
            <a:r>
              <a:rPr lang="en-US" dirty="0"/>
              <a:t>The laughing wind skipped through the village, teasing trees until they danced with anger and cajoling the grass into fighting itself, blade slapping blade, as the silly dog with </a:t>
            </a:r>
            <a:r>
              <a:rPr lang="en-US" dirty="0" err="1"/>
              <a:t>golfball</a:t>
            </a:r>
            <a:r>
              <a:rPr lang="en-US" dirty="0"/>
              <a:t> eyes and flopping, slobbery tongue bounded across the lawn.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Words That Describe Mood</a:t>
            </a:r>
          </a:p>
        </p:txBody>
      </p:sp>
      <p:sp>
        <p:nvSpPr>
          <p:cNvPr id="3" name="Content Placeholder 2"/>
          <p:cNvSpPr>
            <a:spLocks noGrp="1"/>
          </p:cNvSpPr>
          <p:nvPr>
            <p:ph idx="1"/>
          </p:nvPr>
        </p:nvSpPr>
        <p:spPr/>
        <p:txBody>
          <a:bodyPr>
            <a:normAutofit/>
          </a:bodyPr>
          <a:lstStyle/>
          <a:p>
            <a:pPr algn="ctr">
              <a:buNone/>
            </a:pPr>
            <a:r>
              <a:rPr lang="en-US" sz="4400" b="1" dirty="0">
                <a:solidFill>
                  <a:srgbClr val="FF0000"/>
                </a:solidFill>
              </a:rPr>
              <a:t>Fanciful</a:t>
            </a:r>
            <a:r>
              <a:rPr lang="en-US" sz="4400" b="1" dirty="0">
                <a:solidFill>
                  <a:srgbClr val="FFC000"/>
                </a:solidFill>
              </a:rPr>
              <a:t> </a:t>
            </a:r>
            <a:r>
              <a:rPr lang="en-US" sz="4400" b="1" dirty="0"/>
              <a:t>  </a:t>
            </a:r>
            <a:r>
              <a:rPr lang="en-US" sz="4400" b="1" dirty="0">
                <a:solidFill>
                  <a:srgbClr val="7030A0"/>
                </a:solidFill>
              </a:rPr>
              <a:t>Melancholy</a:t>
            </a:r>
            <a:r>
              <a:rPr lang="en-US" sz="4400" b="1" dirty="0"/>
              <a:t>     </a:t>
            </a:r>
            <a:r>
              <a:rPr lang="en-US" sz="4400" b="1" dirty="0">
                <a:solidFill>
                  <a:srgbClr val="00B050"/>
                </a:solidFill>
              </a:rPr>
              <a:t>Frightening </a:t>
            </a:r>
            <a:r>
              <a:rPr lang="en-US" sz="4400" b="1" dirty="0"/>
              <a:t>         </a:t>
            </a:r>
            <a:r>
              <a:rPr lang="en-US" sz="4400" b="1" dirty="0">
                <a:solidFill>
                  <a:schemeClr val="tx2">
                    <a:lumMod val="50000"/>
                  </a:schemeClr>
                </a:solidFill>
              </a:rPr>
              <a:t>Mysterious   </a:t>
            </a:r>
            <a:r>
              <a:rPr lang="en-US" sz="4400" b="1" dirty="0"/>
              <a:t>    </a:t>
            </a:r>
            <a:r>
              <a:rPr lang="en-US" sz="4400" b="1" dirty="0">
                <a:solidFill>
                  <a:schemeClr val="tx2">
                    <a:lumMod val="50000"/>
                  </a:schemeClr>
                </a:solidFill>
              </a:rPr>
              <a:t>Frustrating </a:t>
            </a:r>
            <a:r>
              <a:rPr lang="en-US" sz="4400" b="1" dirty="0"/>
              <a:t>      </a:t>
            </a:r>
            <a:r>
              <a:rPr lang="en-US" sz="4400" b="1" dirty="0">
                <a:solidFill>
                  <a:srgbClr val="FF0000"/>
                </a:solidFill>
              </a:rPr>
              <a:t>Romantic Gloomy   </a:t>
            </a:r>
            <a:r>
              <a:rPr lang="en-US" sz="4400" b="1" dirty="0"/>
              <a:t>   </a:t>
            </a:r>
            <a:r>
              <a:rPr lang="en-US" sz="4400" b="1" dirty="0">
                <a:solidFill>
                  <a:srgbClr val="FFC000"/>
                </a:solidFill>
              </a:rPr>
              <a:t>Sentimental </a:t>
            </a:r>
            <a:r>
              <a:rPr lang="en-US" sz="4400" b="1" dirty="0"/>
              <a:t>        </a:t>
            </a:r>
            <a:r>
              <a:rPr lang="en-US" sz="4400" b="1" dirty="0">
                <a:solidFill>
                  <a:srgbClr val="00B050"/>
                </a:solidFill>
              </a:rPr>
              <a:t>Happy </a:t>
            </a:r>
            <a:r>
              <a:rPr lang="en-US" sz="4400" b="1" dirty="0"/>
              <a:t>     </a:t>
            </a:r>
            <a:r>
              <a:rPr lang="en-US" sz="4400" b="1" dirty="0">
                <a:solidFill>
                  <a:schemeClr val="tx2">
                    <a:lumMod val="50000"/>
                  </a:schemeClr>
                </a:solidFill>
              </a:rPr>
              <a:t>Sorrowful</a:t>
            </a:r>
            <a:r>
              <a:rPr lang="en-US" sz="4400" b="1" dirty="0"/>
              <a:t>       </a:t>
            </a:r>
            <a:r>
              <a:rPr lang="en-US" sz="4400" b="1" dirty="0">
                <a:solidFill>
                  <a:srgbClr val="7030A0"/>
                </a:solidFill>
              </a:rPr>
              <a:t>Joyful  </a:t>
            </a:r>
            <a:r>
              <a:rPr lang="en-US" sz="4400" b="1" dirty="0"/>
              <a:t>        </a:t>
            </a:r>
            <a:r>
              <a:rPr lang="en-US" sz="4400" b="1" dirty="0">
                <a:solidFill>
                  <a:srgbClr val="FF0000"/>
                </a:solidFill>
              </a:rPr>
              <a:t>Suspenseful</a:t>
            </a:r>
            <a:endParaRPr lang="en-US" sz="4400"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The </a:t>
            </a:r>
            <a:r>
              <a:rPr lang="en-US" dirty="0">
                <a:solidFill>
                  <a:srgbClr val="FFC000"/>
                </a:solidFill>
              </a:rPr>
              <a:t>laughing wind </a:t>
            </a:r>
            <a:r>
              <a:rPr lang="en-US" dirty="0">
                <a:solidFill>
                  <a:srgbClr val="FF0000"/>
                </a:solidFill>
              </a:rPr>
              <a:t>skipped</a:t>
            </a:r>
            <a:r>
              <a:rPr lang="en-US" dirty="0"/>
              <a:t> through the village, </a:t>
            </a:r>
            <a:r>
              <a:rPr lang="en-US" dirty="0">
                <a:solidFill>
                  <a:schemeClr val="tx2">
                    <a:lumMod val="50000"/>
                  </a:schemeClr>
                </a:solidFill>
              </a:rPr>
              <a:t>teasing</a:t>
            </a:r>
            <a:r>
              <a:rPr lang="en-US" dirty="0"/>
              <a:t> trees until they </a:t>
            </a:r>
            <a:r>
              <a:rPr lang="en-US" dirty="0">
                <a:solidFill>
                  <a:schemeClr val="accent2">
                    <a:lumMod val="60000"/>
                    <a:lumOff val="40000"/>
                  </a:schemeClr>
                </a:solidFill>
              </a:rPr>
              <a:t>danced</a:t>
            </a:r>
            <a:r>
              <a:rPr lang="en-US" dirty="0"/>
              <a:t> with </a:t>
            </a:r>
            <a:r>
              <a:rPr lang="en-US" dirty="0">
                <a:solidFill>
                  <a:schemeClr val="accent4">
                    <a:lumMod val="60000"/>
                    <a:lumOff val="40000"/>
                  </a:schemeClr>
                </a:solidFill>
              </a:rPr>
              <a:t>anger </a:t>
            </a:r>
            <a:r>
              <a:rPr lang="en-US" dirty="0"/>
              <a:t>and </a:t>
            </a:r>
            <a:r>
              <a:rPr lang="en-US" dirty="0">
                <a:solidFill>
                  <a:schemeClr val="accent1">
                    <a:lumMod val="40000"/>
                    <a:lumOff val="60000"/>
                  </a:schemeClr>
                </a:solidFill>
              </a:rPr>
              <a:t>cajoling </a:t>
            </a:r>
            <a:r>
              <a:rPr lang="en-US" dirty="0"/>
              <a:t>the grass into fighting itself, </a:t>
            </a:r>
            <a:r>
              <a:rPr lang="en-US" dirty="0">
                <a:solidFill>
                  <a:srgbClr val="FFC000"/>
                </a:solidFill>
              </a:rPr>
              <a:t>blade slapping blade</a:t>
            </a:r>
            <a:r>
              <a:rPr lang="en-US" dirty="0"/>
              <a:t>, as the </a:t>
            </a:r>
            <a:r>
              <a:rPr lang="en-US" dirty="0">
                <a:solidFill>
                  <a:schemeClr val="tx2">
                    <a:lumMod val="50000"/>
                  </a:schemeClr>
                </a:solidFill>
              </a:rPr>
              <a:t>silly dog </a:t>
            </a:r>
            <a:r>
              <a:rPr lang="en-US" dirty="0"/>
              <a:t>with </a:t>
            </a:r>
            <a:r>
              <a:rPr lang="en-US" dirty="0" err="1">
                <a:solidFill>
                  <a:schemeClr val="accent2">
                    <a:lumMod val="60000"/>
                    <a:lumOff val="40000"/>
                  </a:schemeClr>
                </a:solidFill>
              </a:rPr>
              <a:t>golfball</a:t>
            </a:r>
            <a:r>
              <a:rPr lang="en-US" dirty="0">
                <a:solidFill>
                  <a:schemeClr val="accent2">
                    <a:lumMod val="60000"/>
                    <a:lumOff val="40000"/>
                  </a:schemeClr>
                </a:solidFill>
              </a:rPr>
              <a:t> eyes </a:t>
            </a:r>
            <a:r>
              <a:rPr lang="en-US" dirty="0"/>
              <a:t>and </a:t>
            </a:r>
            <a:r>
              <a:rPr lang="en-US" dirty="0">
                <a:solidFill>
                  <a:schemeClr val="accent6">
                    <a:lumMod val="60000"/>
                    <a:lumOff val="40000"/>
                  </a:schemeClr>
                </a:solidFill>
              </a:rPr>
              <a:t>flopping, slobbery tongue</a:t>
            </a:r>
            <a:r>
              <a:rPr lang="en-US" dirty="0"/>
              <a:t> </a:t>
            </a:r>
            <a:r>
              <a:rPr lang="en-US" dirty="0">
                <a:solidFill>
                  <a:schemeClr val="tx2">
                    <a:lumMod val="50000"/>
                  </a:schemeClr>
                </a:solidFill>
              </a:rPr>
              <a:t>bounded</a:t>
            </a:r>
            <a:r>
              <a:rPr lang="en-US" dirty="0"/>
              <a:t> across the lawn.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Crocodile </a:t>
            </a:r>
          </a:p>
        </p:txBody>
      </p:sp>
      <p:sp>
        <p:nvSpPr>
          <p:cNvPr id="3" name="Content Placeholder 2"/>
          <p:cNvSpPr>
            <a:spLocks noGrp="1"/>
          </p:cNvSpPr>
          <p:nvPr>
            <p:ph idx="1"/>
          </p:nvPr>
        </p:nvSpPr>
        <p:spPr/>
        <p:txBody>
          <a:bodyPr/>
          <a:lstStyle/>
          <a:p>
            <a:r>
              <a:rPr lang="en-US" dirty="0"/>
              <a:t>http://www.youtube.com/watch?v=PN8PfuyowG0</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http://cs.infospace.com/ClickHandler.ashx?ru=http%3a%2f%2fminorityfortune.com%2fwp-content%2fuploads%2f2009%2f06%2fdivergingroad.jpg&amp;ld=20111201&amp;ap=2&amp;app=1&amp;c=babylon2.hp.row&amp;s=babylon2&amp;coi=372380&amp;cop=main-title&amp;ep=2&amp;euip=88.244.184.113&amp;npp=2&amp;p=0&amp;pp=0&amp;pvaid=e178fda2f07640d197344874be75078a&amp;hash=09D3BF319793A56B1AC8BE2E814C927F"/>
          <p:cNvPicPr>
            <a:picLocks noChangeAspect="1" noChangeArrowheads="1"/>
          </p:cNvPicPr>
          <p:nvPr/>
        </p:nvPicPr>
        <p:blipFill>
          <a:blip r:embed="rId2" cstate="print">
            <a:lum bright="-19000"/>
          </a:blip>
          <a:srcRect/>
          <a:stretch>
            <a:fillRect/>
          </a:stretch>
        </p:blipFill>
        <p:spPr bwMode="auto">
          <a:xfrm>
            <a:off x="838200" y="1143000"/>
            <a:ext cx="7924800" cy="5525346"/>
          </a:xfrm>
          <a:prstGeom prst="rect">
            <a:avLst/>
          </a:prstGeom>
          <a:ln>
            <a:noFill/>
          </a:ln>
          <a:effectLst>
            <a:softEdge rad="112500"/>
          </a:effectLst>
        </p:spPr>
      </p:pic>
      <p:sp>
        <p:nvSpPr>
          <p:cNvPr id="3" name="Content Placeholder 2"/>
          <p:cNvSpPr>
            <a:spLocks noGrp="1"/>
          </p:cNvSpPr>
          <p:nvPr>
            <p:ph idx="1"/>
          </p:nvPr>
        </p:nvSpPr>
        <p:spPr>
          <a:xfrm>
            <a:off x="502920" y="152400"/>
            <a:ext cx="8183880" cy="5943600"/>
          </a:xfrm>
        </p:spPr>
        <p:txBody>
          <a:bodyPr>
            <a:normAutofit fontScale="40000" lnSpcReduction="20000"/>
          </a:bodyPr>
          <a:lstStyle/>
          <a:p>
            <a:pPr>
              <a:buNone/>
            </a:pPr>
            <a:endParaRPr lang="en-US" sz="4500" dirty="0"/>
          </a:p>
          <a:p>
            <a:pPr>
              <a:buNone/>
            </a:pPr>
            <a:r>
              <a:rPr lang="en-US" sz="5000" b="1" dirty="0"/>
              <a:t>   The Road Not Taken</a:t>
            </a:r>
          </a:p>
          <a:p>
            <a:pPr>
              <a:buNone/>
            </a:pPr>
            <a:endParaRPr lang="en-US" sz="3000" dirty="0"/>
          </a:p>
          <a:p>
            <a:pPr>
              <a:buNone/>
            </a:pPr>
            <a:r>
              <a:rPr lang="en-US" dirty="0"/>
              <a:t>           </a:t>
            </a:r>
            <a:r>
              <a:rPr lang="en-US" sz="4000" b="1" dirty="0"/>
              <a:t>Two roads diverged in a yellow wood,</a:t>
            </a:r>
            <a:br>
              <a:rPr lang="en-US" sz="4000" b="1" dirty="0"/>
            </a:br>
            <a:r>
              <a:rPr lang="en-US" sz="4000" b="1" dirty="0"/>
              <a:t>And sorry I could not travel both</a:t>
            </a:r>
            <a:br>
              <a:rPr lang="en-US" sz="4000" b="1" dirty="0"/>
            </a:br>
            <a:r>
              <a:rPr lang="en-US" sz="4000" b="1" dirty="0"/>
              <a:t>And be one traveler, long I stood</a:t>
            </a:r>
            <a:br>
              <a:rPr lang="en-US" sz="4000" b="1" dirty="0"/>
            </a:br>
            <a:r>
              <a:rPr lang="en-US" sz="4000" b="1" dirty="0"/>
              <a:t>And looked down one as far as I could</a:t>
            </a:r>
            <a:br>
              <a:rPr lang="en-US" sz="4000" b="1" dirty="0"/>
            </a:br>
            <a:r>
              <a:rPr lang="en-US" sz="4000" b="1" dirty="0"/>
              <a:t>To where it bent in the undergrowth;</a:t>
            </a:r>
            <a:br>
              <a:rPr lang="en-US" sz="4000" b="1" dirty="0"/>
            </a:br>
            <a:br>
              <a:rPr lang="en-US" sz="4000" b="1" dirty="0"/>
            </a:br>
            <a:r>
              <a:rPr lang="en-US" sz="4000" b="1" dirty="0"/>
              <a:t>Then took the other, as just as fair,</a:t>
            </a:r>
            <a:br>
              <a:rPr lang="en-US" sz="4000" b="1" dirty="0"/>
            </a:br>
            <a:r>
              <a:rPr lang="en-US" sz="4000" b="1" dirty="0"/>
              <a:t>And having perhaps the better claim</a:t>
            </a:r>
            <a:br>
              <a:rPr lang="en-US" sz="4000" b="1" dirty="0"/>
            </a:br>
            <a:r>
              <a:rPr lang="en-US" sz="4000" b="1" dirty="0"/>
              <a:t>Because it was grassy and wanted wear,</a:t>
            </a:r>
            <a:br>
              <a:rPr lang="en-US" sz="4000" b="1" dirty="0"/>
            </a:br>
            <a:r>
              <a:rPr lang="en-US" sz="4000" b="1" dirty="0"/>
              <a:t>Though as for that the passing there</a:t>
            </a:r>
            <a:br>
              <a:rPr lang="en-US" sz="4000" b="1" dirty="0"/>
            </a:br>
            <a:r>
              <a:rPr lang="en-US" sz="4000" b="1" dirty="0"/>
              <a:t>Had worn them really about the same,</a:t>
            </a:r>
            <a:br>
              <a:rPr lang="en-US" sz="4000" b="1" dirty="0"/>
            </a:br>
            <a:br>
              <a:rPr lang="en-US" sz="4000" b="1" dirty="0"/>
            </a:br>
            <a:r>
              <a:rPr lang="en-US" sz="4000" b="1" dirty="0"/>
              <a:t>And both that morning equally lay</a:t>
            </a:r>
            <a:br>
              <a:rPr lang="en-US" sz="4000" b="1" dirty="0"/>
            </a:br>
            <a:r>
              <a:rPr lang="en-US" sz="4000" b="1" dirty="0"/>
              <a:t>In leaves no step had trodden black.</a:t>
            </a:r>
            <a:br>
              <a:rPr lang="en-US" sz="4000" b="1" dirty="0"/>
            </a:br>
            <a:r>
              <a:rPr lang="en-US" sz="4000" b="1" dirty="0"/>
              <a:t>Oh, I marked the first for another day!</a:t>
            </a:r>
            <a:br>
              <a:rPr lang="en-US" sz="4000" b="1" dirty="0"/>
            </a:br>
            <a:r>
              <a:rPr lang="en-US" sz="4000" b="1" dirty="0"/>
              <a:t>Yet knowing how way leads on to way</a:t>
            </a:r>
            <a:br>
              <a:rPr lang="en-US" sz="4000" b="1" dirty="0"/>
            </a:br>
            <a:r>
              <a:rPr lang="en-US" sz="4000" b="1" dirty="0"/>
              <a:t>I doubted if I should ever come back.</a:t>
            </a:r>
            <a:br>
              <a:rPr lang="en-US" sz="4000" b="1" dirty="0"/>
            </a:br>
            <a:br>
              <a:rPr lang="en-US" sz="4000" b="1" dirty="0"/>
            </a:br>
            <a:r>
              <a:rPr lang="en-US" sz="4000" b="1" dirty="0"/>
              <a:t>I shall be telling this with a sigh</a:t>
            </a:r>
            <a:br>
              <a:rPr lang="en-US" sz="4000" b="1" dirty="0"/>
            </a:br>
            <a:r>
              <a:rPr lang="en-US" sz="4000" b="1" dirty="0"/>
              <a:t>Somewhere ages and ages hence:</a:t>
            </a:r>
            <a:br>
              <a:rPr lang="en-US" sz="4000" b="1" dirty="0"/>
            </a:br>
            <a:r>
              <a:rPr lang="en-US" sz="4000" b="1" dirty="0"/>
              <a:t>Two roads diverged in a wood, and I,</a:t>
            </a:r>
            <a:br>
              <a:rPr lang="en-US" sz="4000" b="1" dirty="0"/>
            </a:br>
            <a:r>
              <a:rPr lang="en-US" sz="4000" b="1" dirty="0"/>
              <a:t>I took the one less traveled by,</a:t>
            </a:r>
            <a:br>
              <a:rPr lang="en-US" sz="4000" b="1" dirty="0"/>
            </a:br>
            <a:r>
              <a:rPr lang="en-US" sz="4000" b="1" dirty="0"/>
              <a:t>And that has made all the difference. </a:t>
            </a:r>
            <a:br>
              <a:rPr lang="en-US" sz="3400" dirty="0"/>
            </a:br>
            <a:br>
              <a:rPr lang="en-US" sz="3400" dirty="0"/>
            </a:b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http://cs.infospace.com/ClickHandler.ashx?ru=http%3a%2f%2fminorityfortune.com%2fwp-content%2fuploads%2f2009%2f06%2fdivergingroad.jpg&amp;ld=20111201&amp;ap=2&amp;app=1&amp;c=babylon2.hp.row&amp;s=babylon2&amp;coi=372380&amp;cop=main-title&amp;ep=2&amp;euip=88.244.184.113&amp;npp=2&amp;p=0&amp;pp=0&amp;pvaid=e178fda2f07640d197344874be75078a&amp;hash=09D3BF319793A56B1AC8BE2E814C927F"/>
          <p:cNvPicPr>
            <a:picLocks noChangeAspect="1" noChangeArrowheads="1"/>
          </p:cNvPicPr>
          <p:nvPr/>
        </p:nvPicPr>
        <p:blipFill>
          <a:blip r:embed="rId2" cstate="print">
            <a:lum bright="-19000"/>
          </a:blip>
          <a:srcRect/>
          <a:stretch>
            <a:fillRect/>
          </a:stretch>
        </p:blipFill>
        <p:spPr bwMode="auto">
          <a:xfrm>
            <a:off x="838200" y="1143000"/>
            <a:ext cx="7924800" cy="5525346"/>
          </a:xfrm>
          <a:prstGeom prst="rect">
            <a:avLst/>
          </a:prstGeom>
          <a:ln>
            <a:noFill/>
          </a:ln>
          <a:effectLst>
            <a:softEdge rad="112500"/>
          </a:effectLst>
        </p:spPr>
      </p:pic>
      <p:sp>
        <p:nvSpPr>
          <p:cNvPr id="3" name="Content Placeholder 2"/>
          <p:cNvSpPr>
            <a:spLocks noGrp="1"/>
          </p:cNvSpPr>
          <p:nvPr>
            <p:ph idx="1"/>
          </p:nvPr>
        </p:nvSpPr>
        <p:spPr>
          <a:xfrm>
            <a:off x="502920" y="152400"/>
            <a:ext cx="8183880" cy="5943600"/>
          </a:xfrm>
        </p:spPr>
        <p:txBody>
          <a:bodyPr>
            <a:normAutofit fontScale="40000" lnSpcReduction="20000"/>
          </a:bodyPr>
          <a:lstStyle/>
          <a:p>
            <a:pPr>
              <a:buNone/>
            </a:pPr>
            <a:endParaRPr lang="en-US" sz="4500" dirty="0"/>
          </a:p>
          <a:p>
            <a:pPr>
              <a:buNone/>
            </a:pPr>
            <a:r>
              <a:rPr lang="en-US" sz="5000" b="1" dirty="0"/>
              <a:t>   The Road Not Taken</a:t>
            </a:r>
          </a:p>
          <a:p>
            <a:pPr>
              <a:buNone/>
            </a:pPr>
            <a:endParaRPr lang="en-US" sz="3000" dirty="0"/>
          </a:p>
          <a:p>
            <a:pPr>
              <a:buNone/>
            </a:pPr>
            <a:r>
              <a:rPr lang="en-US" dirty="0"/>
              <a:t>           </a:t>
            </a:r>
            <a:r>
              <a:rPr lang="en-US" sz="4000" b="1" dirty="0"/>
              <a:t>Two roads diverged in a yellow wood,</a:t>
            </a:r>
            <a:br>
              <a:rPr lang="en-US" sz="4000" b="1" dirty="0"/>
            </a:br>
            <a:r>
              <a:rPr lang="en-US" sz="4000" b="1" dirty="0">
                <a:solidFill>
                  <a:schemeClr val="accent3">
                    <a:lumMod val="60000"/>
                    <a:lumOff val="40000"/>
                  </a:schemeClr>
                </a:solidFill>
              </a:rPr>
              <a:t>And sorry I could not</a:t>
            </a:r>
            <a:r>
              <a:rPr lang="en-US" sz="4000" b="1" dirty="0"/>
              <a:t> travel both</a:t>
            </a:r>
            <a:br>
              <a:rPr lang="en-US" sz="4000" b="1" dirty="0"/>
            </a:br>
            <a:r>
              <a:rPr lang="en-US" sz="4000" b="1" dirty="0"/>
              <a:t>And be one traveler, </a:t>
            </a:r>
            <a:r>
              <a:rPr lang="en-US" sz="4000" b="1" dirty="0">
                <a:solidFill>
                  <a:schemeClr val="accent3">
                    <a:lumMod val="60000"/>
                    <a:lumOff val="40000"/>
                  </a:schemeClr>
                </a:solidFill>
              </a:rPr>
              <a:t>long I stood</a:t>
            </a:r>
            <a:br>
              <a:rPr lang="en-US" sz="4000" b="1" dirty="0"/>
            </a:br>
            <a:r>
              <a:rPr lang="en-US" sz="4000" b="1" dirty="0"/>
              <a:t>And looked down one as far as I could</a:t>
            </a:r>
            <a:br>
              <a:rPr lang="en-US" sz="4000" b="1" dirty="0"/>
            </a:br>
            <a:r>
              <a:rPr lang="en-US" sz="4000" b="1" dirty="0"/>
              <a:t>To where it bent in the undergrowth;</a:t>
            </a:r>
            <a:br>
              <a:rPr lang="en-US" sz="4000" b="1" dirty="0"/>
            </a:br>
            <a:br>
              <a:rPr lang="en-US" sz="4000" b="1" dirty="0"/>
            </a:br>
            <a:r>
              <a:rPr lang="en-US" sz="4000" b="1" dirty="0"/>
              <a:t>Then took the other, as just as fair,</a:t>
            </a:r>
            <a:br>
              <a:rPr lang="en-US" sz="4000" b="1" dirty="0"/>
            </a:br>
            <a:r>
              <a:rPr lang="en-US" sz="4000" b="1" dirty="0"/>
              <a:t>And having perhaps the better claim</a:t>
            </a:r>
            <a:br>
              <a:rPr lang="en-US" sz="4000" b="1" dirty="0"/>
            </a:br>
            <a:r>
              <a:rPr lang="en-US" sz="4000" b="1" dirty="0"/>
              <a:t>Because it was grassy and wanted wear,</a:t>
            </a:r>
            <a:br>
              <a:rPr lang="en-US" sz="4000" b="1" dirty="0"/>
            </a:br>
            <a:r>
              <a:rPr lang="en-US" sz="4000" b="1" dirty="0"/>
              <a:t>Though as for that the passing there</a:t>
            </a:r>
            <a:br>
              <a:rPr lang="en-US" sz="4000" b="1" dirty="0"/>
            </a:br>
            <a:r>
              <a:rPr lang="en-US" sz="4000" b="1" dirty="0"/>
              <a:t>Had worn them really about the same,</a:t>
            </a:r>
            <a:br>
              <a:rPr lang="en-US" sz="4000" b="1" dirty="0"/>
            </a:br>
            <a:br>
              <a:rPr lang="en-US" sz="4000" b="1" dirty="0"/>
            </a:br>
            <a:r>
              <a:rPr lang="en-US" sz="4000" b="1" dirty="0"/>
              <a:t>And both that morning equally lay</a:t>
            </a:r>
            <a:br>
              <a:rPr lang="en-US" sz="4000" b="1" dirty="0"/>
            </a:br>
            <a:r>
              <a:rPr lang="en-US" sz="4000" b="1" dirty="0"/>
              <a:t>In leaves no step had trodden black.</a:t>
            </a:r>
            <a:br>
              <a:rPr lang="en-US" sz="4000" b="1" dirty="0"/>
            </a:br>
            <a:r>
              <a:rPr lang="en-US" sz="4000" b="1" dirty="0"/>
              <a:t>Oh</a:t>
            </a:r>
            <a:r>
              <a:rPr lang="en-US" sz="4000" b="1" dirty="0">
                <a:solidFill>
                  <a:schemeClr val="accent3">
                    <a:lumMod val="60000"/>
                    <a:lumOff val="40000"/>
                  </a:schemeClr>
                </a:solidFill>
              </a:rPr>
              <a:t>, I marked the first </a:t>
            </a:r>
            <a:r>
              <a:rPr lang="en-US" sz="4000" b="1" dirty="0"/>
              <a:t>for another day!</a:t>
            </a:r>
            <a:br>
              <a:rPr lang="en-US" sz="4000" b="1" dirty="0"/>
            </a:br>
            <a:r>
              <a:rPr lang="en-US" sz="4000" b="1" dirty="0"/>
              <a:t>Yet knowing how way leads on to way</a:t>
            </a:r>
            <a:br>
              <a:rPr lang="en-US" sz="4000" b="1" dirty="0"/>
            </a:br>
            <a:r>
              <a:rPr lang="en-US" sz="4000" b="1" dirty="0">
                <a:solidFill>
                  <a:schemeClr val="accent3">
                    <a:lumMod val="60000"/>
                    <a:lumOff val="40000"/>
                  </a:schemeClr>
                </a:solidFill>
              </a:rPr>
              <a:t>I doubted if I should ever come back</a:t>
            </a:r>
            <a:r>
              <a:rPr lang="en-US" sz="4000" b="1" dirty="0"/>
              <a:t>.</a:t>
            </a:r>
            <a:br>
              <a:rPr lang="en-US" sz="4000" b="1" dirty="0"/>
            </a:br>
            <a:br>
              <a:rPr lang="en-US" sz="4000" b="1" dirty="0"/>
            </a:br>
            <a:r>
              <a:rPr lang="en-US" sz="4000" b="1" dirty="0"/>
              <a:t>I shall be telling this </a:t>
            </a:r>
            <a:r>
              <a:rPr lang="en-US" sz="4000" b="1" dirty="0">
                <a:solidFill>
                  <a:schemeClr val="accent3">
                    <a:lumMod val="60000"/>
                    <a:lumOff val="40000"/>
                  </a:schemeClr>
                </a:solidFill>
              </a:rPr>
              <a:t>with a sigh</a:t>
            </a:r>
            <a:br>
              <a:rPr lang="en-US" sz="4000" b="1" dirty="0"/>
            </a:br>
            <a:r>
              <a:rPr lang="en-US" sz="4000" b="1" dirty="0"/>
              <a:t>Somewhere ages and ages hence:</a:t>
            </a:r>
            <a:br>
              <a:rPr lang="en-US" sz="4000" b="1" dirty="0"/>
            </a:br>
            <a:r>
              <a:rPr lang="en-US" sz="4000" b="1" dirty="0">
                <a:solidFill>
                  <a:schemeClr val="accent3">
                    <a:lumMod val="60000"/>
                    <a:lumOff val="40000"/>
                  </a:schemeClr>
                </a:solidFill>
              </a:rPr>
              <a:t>Two roads diverged in a wood, and I,</a:t>
            </a:r>
            <a:br>
              <a:rPr lang="en-US" sz="4000" b="1" dirty="0">
                <a:solidFill>
                  <a:schemeClr val="accent3">
                    <a:lumMod val="60000"/>
                    <a:lumOff val="40000"/>
                  </a:schemeClr>
                </a:solidFill>
              </a:rPr>
            </a:br>
            <a:r>
              <a:rPr lang="en-US" sz="4000" b="1" dirty="0">
                <a:solidFill>
                  <a:schemeClr val="accent3">
                    <a:lumMod val="60000"/>
                    <a:lumOff val="40000"/>
                  </a:schemeClr>
                </a:solidFill>
              </a:rPr>
              <a:t>I took the one less traveled by,</a:t>
            </a:r>
            <a:br>
              <a:rPr lang="en-US" sz="4000" b="1" dirty="0"/>
            </a:br>
            <a:r>
              <a:rPr lang="en-US" sz="4000" b="1" dirty="0"/>
              <a:t>And that has made all the difference. </a:t>
            </a:r>
            <a:br>
              <a:rPr lang="en-US" sz="3400" dirty="0"/>
            </a:br>
            <a:br>
              <a:rPr lang="en-US" sz="3400" dirty="0"/>
            </a:b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your Thesaurus</a:t>
            </a:r>
          </a:p>
        </p:txBody>
      </p:sp>
      <p:sp>
        <p:nvSpPr>
          <p:cNvPr id="3" name="Content Placeholder 2"/>
          <p:cNvSpPr>
            <a:spLocks noGrp="1"/>
          </p:cNvSpPr>
          <p:nvPr>
            <p:ph idx="1"/>
          </p:nvPr>
        </p:nvSpPr>
        <p:spPr/>
        <p:txBody>
          <a:bodyPr/>
          <a:lstStyle/>
          <a:p>
            <a:r>
              <a:rPr lang="en-US" dirty="0">
                <a:hlinkClick r:id="rId2"/>
              </a:rPr>
              <a:t>http://www.youtube.com/watch?v=OM8M0lcGqoQ&amp;feature=endscreen&amp;NR=1</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Watch this movie trailer</a:t>
            </a:r>
          </a:p>
        </p:txBody>
      </p:sp>
      <p:sp>
        <p:nvSpPr>
          <p:cNvPr id="3" name="Content Placeholder 2"/>
          <p:cNvSpPr>
            <a:spLocks noGrp="1"/>
          </p:cNvSpPr>
          <p:nvPr>
            <p:ph idx="1"/>
          </p:nvPr>
        </p:nvSpPr>
        <p:spPr/>
        <p:txBody>
          <a:bodyPr>
            <a:normAutofit fontScale="92500" lnSpcReduction="10000"/>
          </a:bodyPr>
          <a:lstStyle/>
          <a:p>
            <a:r>
              <a:rPr lang="en-US" dirty="0">
                <a:hlinkClick r:id="rId2"/>
              </a:rPr>
              <a:t>http://www.youtube.com/watch?v=_hGhtmzTOEE&amp;feature=related</a:t>
            </a:r>
          </a:p>
          <a:p>
            <a:endParaRPr lang="en-US" dirty="0">
              <a:hlinkClick r:id="rId2"/>
            </a:endParaRPr>
          </a:p>
          <a:p>
            <a:r>
              <a:rPr lang="en-US" dirty="0">
                <a:hlinkClick r:id="rId2"/>
              </a:rPr>
              <a:t>Watching film evokes certain emotions and feelings from the viewer with  the images, music, dialogue, etc.   In the same way, writing evokes responses from the reader with the choice of words  and  writing style.</a:t>
            </a:r>
          </a:p>
          <a:p>
            <a:r>
              <a:rPr lang="en-US" dirty="0">
                <a:hlinkClick r:id="rId2"/>
              </a:rPr>
              <a:t>The tone and mood of your writing is determined by the words you use, and your writing style.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the Mood?</a:t>
            </a:r>
            <a:endParaRPr lang="en-US" dirty="0"/>
          </a:p>
        </p:txBody>
      </p:sp>
      <p:sp>
        <p:nvSpPr>
          <p:cNvPr id="3" name="Content Placeholder 2"/>
          <p:cNvSpPr>
            <a:spLocks noGrp="1"/>
          </p:cNvSpPr>
          <p:nvPr>
            <p:ph idx="1"/>
          </p:nvPr>
        </p:nvSpPr>
        <p:spPr/>
        <p:txBody>
          <a:bodyPr>
            <a:normAutofit/>
          </a:bodyPr>
          <a:lstStyle/>
          <a:p>
            <a:r>
              <a:rPr lang="en-US" sz="4000" dirty="0"/>
              <a:t>In the next six slides, try to guess the mood that the image creates.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MOOD/Frightening</a:t>
            </a:r>
          </a:p>
        </p:txBody>
      </p:sp>
      <p:pic>
        <p:nvPicPr>
          <p:cNvPr id="5122" name="Picture 2" descr="http://bjunewsletter.com/media/1/20060610-haunted-house-3drt-1.jpg"/>
          <p:cNvPicPr>
            <a:picLocks noChangeAspect="1" noChangeArrowheads="1"/>
          </p:cNvPicPr>
          <p:nvPr/>
        </p:nvPicPr>
        <p:blipFill>
          <a:blip r:embed="rId2" cstate="print"/>
          <a:srcRect b="7879"/>
          <a:stretch>
            <a:fillRect/>
          </a:stretch>
        </p:blipFill>
        <p:spPr bwMode="auto">
          <a:xfrm>
            <a:off x="1981200" y="1600200"/>
            <a:ext cx="5895975" cy="4343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MOOD/Fun</a:t>
            </a:r>
          </a:p>
        </p:txBody>
      </p:sp>
      <p:pic>
        <p:nvPicPr>
          <p:cNvPr id="21506" name="Picture 2" descr="http://www.fungamestoplaywhenbored.com/wp-content/uploads/2010/08/fun.jpg"/>
          <p:cNvPicPr>
            <a:picLocks noChangeAspect="1" noChangeArrowheads="1"/>
          </p:cNvPicPr>
          <p:nvPr/>
        </p:nvPicPr>
        <p:blipFill>
          <a:blip r:embed="rId2" cstate="print"/>
          <a:srcRect/>
          <a:stretch>
            <a:fillRect/>
          </a:stretch>
        </p:blipFill>
        <p:spPr bwMode="auto">
          <a:xfrm>
            <a:off x="1447800" y="1524000"/>
            <a:ext cx="6405666" cy="3962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MOOD/Happy</a:t>
            </a:r>
          </a:p>
        </p:txBody>
      </p:sp>
      <p:pic>
        <p:nvPicPr>
          <p:cNvPr id="35842" name="Picture 2" descr="http://www.casavina.com/wp-content/uploads/2011/08/bright-smile.png"/>
          <p:cNvPicPr>
            <a:picLocks noChangeAspect="1" noChangeArrowheads="1"/>
          </p:cNvPicPr>
          <p:nvPr/>
        </p:nvPicPr>
        <p:blipFill>
          <a:blip r:embed="rId2" cstate="print"/>
          <a:srcRect/>
          <a:stretch>
            <a:fillRect/>
          </a:stretch>
        </p:blipFill>
        <p:spPr bwMode="auto">
          <a:xfrm>
            <a:off x="2133600" y="1524000"/>
            <a:ext cx="4965699" cy="3962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MOOD/Frustrated</a:t>
            </a:r>
          </a:p>
        </p:txBody>
      </p:sp>
      <p:pic>
        <p:nvPicPr>
          <p:cNvPr id="34818" name="Picture 2" descr="http://www.superchargedscience.com/images/frustrated-1.jpg"/>
          <p:cNvPicPr>
            <a:picLocks noChangeAspect="1" noChangeArrowheads="1"/>
          </p:cNvPicPr>
          <p:nvPr/>
        </p:nvPicPr>
        <p:blipFill>
          <a:blip r:embed="rId2" cstate="print"/>
          <a:srcRect/>
          <a:stretch>
            <a:fillRect/>
          </a:stretch>
        </p:blipFill>
        <p:spPr bwMode="auto">
          <a:xfrm>
            <a:off x="1752600" y="1600200"/>
            <a:ext cx="5973467" cy="3962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385471875271E41BBA7C6DD6A214025" ma:contentTypeVersion="0" ma:contentTypeDescription="Create a new document." ma:contentTypeScope="" ma:versionID="c8620a7789787f10bbbe0f4feca61de9">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98668BAC-F905-4B5D-8822-9A8B55EF4DC2}">
  <ds:schemaRefs>
    <ds:schemaRef ds:uri="http://schemas.microsoft.com/sharepoint/v3/contenttype/forms"/>
  </ds:schemaRefs>
</ds:datastoreItem>
</file>

<file path=customXml/itemProps2.xml><?xml version="1.0" encoding="utf-8"?>
<ds:datastoreItem xmlns:ds="http://schemas.openxmlformats.org/officeDocument/2006/customXml" ds:itemID="{F4F2B79C-24FB-40B0-BFAD-9E8C10E300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D2E393E-FD8E-4AB5-B567-04E6453BC785}">
  <ds:schemaRef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Metro</Template>
  <TotalTime>720</TotalTime>
  <Words>776</Words>
  <Application>Microsoft Office PowerPoint</Application>
  <PresentationFormat>On-screen Show (4:3)</PresentationFormat>
  <Paragraphs>73</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Consolas</vt:lpstr>
      <vt:lpstr>Corbel</vt:lpstr>
      <vt:lpstr>Wingdings</vt:lpstr>
      <vt:lpstr>Wingdings 2</vt:lpstr>
      <vt:lpstr>Wingdings 3</vt:lpstr>
      <vt:lpstr>Metro</vt:lpstr>
      <vt:lpstr>Tone and mood </vt:lpstr>
      <vt:lpstr>WHAT IS MOOD?</vt:lpstr>
      <vt:lpstr>Words That Describe Mood</vt:lpstr>
      <vt:lpstr>Watch this movie trailer</vt:lpstr>
      <vt:lpstr>What is the Mood?</vt:lpstr>
      <vt:lpstr>MOOD/Frightening</vt:lpstr>
      <vt:lpstr>MOOD/Fun</vt:lpstr>
      <vt:lpstr>MOOD/Happy</vt:lpstr>
      <vt:lpstr>MOOD/Frustrated</vt:lpstr>
      <vt:lpstr>MOOD/ROMANTIC</vt:lpstr>
      <vt:lpstr>MOOD/Melancholy</vt:lpstr>
      <vt:lpstr>Tone and Mood</vt:lpstr>
      <vt:lpstr>Reviewing Terms Main Idea, Tone, Mood, Setting</vt:lpstr>
      <vt:lpstr>What is the TONE?</vt:lpstr>
      <vt:lpstr>Watch it Again!  </vt:lpstr>
      <vt:lpstr>Video Clip: Tone and Mood Words</vt:lpstr>
      <vt:lpstr> Words That Describe Tone </vt:lpstr>
      <vt:lpstr>PowerPoint Presentation</vt:lpstr>
      <vt:lpstr>Tone? Mood?</vt:lpstr>
      <vt:lpstr>PowerPoint Presentation</vt:lpstr>
      <vt:lpstr>Tone?  Mood?</vt:lpstr>
      <vt:lpstr>PowerPoint Presentation</vt:lpstr>
      <vt:lpstr>Tone?  Mood?</vt:lpstr>
      <vt:lpstr>PowerPoint Presentation</vt:lpstr>
      <vt:lpstr>Tone?  Mood?</vt:lpstr>
      <vt:lpstr>PowerPoint Presentation</vt:lpstr>
      <vt:lpstr>PowerPoint Presentation</vt:lpstr>
      <vt:lpstr>PowerPoint Presentation</vt:lpstr>
      <vt:lpstr>Tone? Mood?</vt:lpstr>
      <vt:lpstr>PowerPoint Presentation</vt:lpstr>
      <vt:lpstr>The Crocodile </vt:lpstr>
      <vt:lpstr>PowerPoint Presentation</vt:lpstr>
      <vt:lpstr>PowerPoint Presentation</vt:lpstr>
      <vt:lpstr>Use your Thesaurus</vt:lpstr>
    </vt:vector>
  </TitlesOfParts>
  <Company>The University of South Carolina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Dianne</dc:creator>
  <cp:lastModifiedBy>sondraa@hotmail.com</cp:lastModifiedBy>
  <cp:revision>9</cp:revision>
  <dcterms:created xsi:type="dcterms:W3CDTF">2011-12-01T16:58:48Z</dcterms:created>
  <dcterms:modified xsi:type="dcterms:W3CDTF">2017-03-10T09:58:37Z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0x0101000385471875271E41BBA7C6DD6A214025</vt:lpwstr>
  </property>
</Properties>
</file>