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7" r:id="rId5"/>
    <p:sldId id="263" r:id="rId6"/>
    <p:sldId id="260" r:id="rId7"/>
    <p:sldId id="261" r:id="rId8"/>
    <p:sldId id="264" r:id="rId9"/>
    <p:sldId id="265" r:id="rId10"/>
    <p:sldId id="266" r:id="rId11"/>
    <p:sldId id="262" r:id="rId12"/>
    <p:sldId id="268"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gan Jones" initials="RJ" lastIdx="7" clrIdx="0"/>
  <p:cmAuthor id="1" name="Julia Felts" initials="JKF" lastIdx="2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94660"/>
  </p:normalViewPr>
  <p:slideViewPr>
    <p:cSldViewPr>
      <p:cViewPr>
        <p:scale>
          <a:sx n="48" d="100"/>
          <a:sy n="48" d="100"/>
        </p:scale>
        <p:origin x="1188" y="-2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2FC21-0D48-425B-BFC6-C3E32E1E10DC}" type="datetimeFigureOut">
              <a:rPr lang="en-US" smtClean="0"/>
              <a:pPr/>
              <a:t>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273213-EAAD-462E-BD8E-B26F358402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273213-EAAD-462E-BD8E-B26F3584023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AB4467-F90D-4D35-B1B6-38D84691873A}"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B4467-F90D-4D35-B1B6-38D84691873A}"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B4467-F90D-4D35-B1B6-38D84691873A}"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B4467-F90D-4D35-B1B6-38D84691873A}"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AB4467-F90D-4D35-B1B6-38D84691873A}" type="datetimeFigureOut">
              <a:rPr lang="en-US" smtClean="0"/>
              <a:pPr/>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AB4467-F90D-4D35-B1B6-38D84691873A}"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AB4467-F90D-4D35-B1B6-38D84691873A}" type="datetimeFigureOut">
              <a:rPr lang="en-US" smtClean="0"/>
              <a:pPr/>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AB4467-F90D-4D35-B1B6-38D84691873A}" type="datetimeFigureOut">
              <a:rPr lang="en-US" smtClean="0"/>
              <a:pPr/>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B4467-F90D-4D35-B1B6-38D84691873A}" type="datetimeFigureOut">
              <a:rPr lang="en-US" smtClean="0"/>
              <a:pPr/>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B4467-F90D-4D35-B1B6-38D84691873A}"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B4467-F90D-4D35-B1B6-38D84691873A}" type="datetimeFigureOut">
              <a:rPr lang="en-US" smtClean="0"/>
              <a:pPr/>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B4335-A590-42D8-84F4-69C6FDD974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B4467-F90D-4D35-B1B6-38D84691873A}" type="datetimeFigureOut">
              <a:rPr lang="en-US" smtClean="0"/>
              <a:pPr/>
              <a:t>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B4335-A590-42D8-84F4-69C6FDD97425}" type="slidenum">
              <a:rPr lang="en-US" smtClean="0"/>
              <a:pPr/>
              <a:t>‹#›</a:t>
            </a:fld>
            <a:endParaRPr lang="en-US"/>
          </a:p>
        </p:txBody>
      </p:sp>
      <p:sp>
        <p:nvSpPr>
          <p:cNvPr id="7" name="TextBox 6"/>
          <p:cNvSpPr txBox="1"/>
          <p:nvPr userDrawn="1"/>
        </p:nvSpPr>
        <p:spPr>
          <a:xfrm>
            <a:off x="0" y="6629400"/>
            <a:ext cx="6553200" cy="261610"/>
          </a:xfrm>
          <a:prstGeom prst="rect">
            <a:avLst/>
          </a:prstGeom>
          <a:noFill/>
        </p:spPr>
        <p:txBody>
          <a:bodyPr wrap="square" rtlCol="0">
            <a:spAutoFit/>
          </a:bodyPr>
          <a:lstStyle/>
          <a:p>
            <a:pPr>
              <a:defRPr/>
            </a:pPr>
            <a:r>
              <a:rPr lang="en-US" sz="1100" i="1" u="none" dirty="0">
                <a:solidFill>
                  <a:schemeClr val="bg1"/>
                </a:solidFill>
              </a:rPr>
              <a:t>Strategies for Writers</a:t>
            </a:r>
            <a:r>
              <a:rPr lang="en-US" sz="1100" u="none" dirty="0">
                <a:solidFill>
                  <a:schemeClr val="bg1"/>
                </a:solidFill>
              </a:rPr>
              <a:t> Grade 4 © </a:t>
            </a:r>
            <a:r>
              <a:rPr lang="en-US" sz="1100" u="none" dirty="0" err="1">
                <a:solidFill>
                  <a:schemeClr val="bg1"/>
                </a:solidFill>
              </a:rPr>
              <a:t>Zaner-Bloser</a:t>
            </a:r>
            <a:r>
              <a:rPr lang="en-US" sz="1100" u="none" dirty="0">
                <a:solidFill>
                  <a:schemeClr val="bg1"/>
                </a:solidFill>
              </a:rPr>
              <a:t>, Inc. All Rights Reserved.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457200"/>
          </a:xfrm>
        </p:spPr>
        <p:txBody>
          <a:bodyPr>
            <a:noAutofit/>
          </a:bodyPr>
          <a:lstStyle/>
          <a:p>
            <a:pPr algn="l"/>
            <a:r>
              <a:rPr lang="en-US" sz="2800" dirty="0">
                <a:solidFill>
                  <a:schemeClr val="bg1"/>
                </a:solidFill>
                <a:effectLst>
                  <a:outerShdw blurRad="38100" dist="38100" dir="2700000" algn="tl">
                    <a:srgbClr val="000000">
                      <a:alpha val="43137"/>
                    </a:srgbClr>
                  </a:outerShdw>
                </a:effectLst>
                <a:latin typeface="Arial" pitchFamily="34" charset="0"/>
                <a:cs typeface="Arial" pitchFamily="34" charset="0"/>
              </a:rPr>
              <a:t>Opinion Writing</a:t>
            </a:r>
          </a:p>
        </p:txBody>
      </p:sp>
      <p:sp>
        <p:nvSpPr>
          <p:cNvPr id="3" name="Rounded Rectangle 2"/>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488732" y="1143001"/>
            <a:ext cx="8229600" cy="533400"/>
          </a:xfrm>
        </p:spPr>
        <p:txBody>
          <a:bodyPr>
            <a:normAutofit lnSpcReduction="10000"/>
          </a:bodyPr>
          <a:lstStyle/>
          <a:p>
            <a:pPr marL="0" indent="0" algn="ctr">
              <a:spcBef>
                <a:spcPts val="0"/>
              </a:spcBef>
              <a:buNone/>
            </a:pPr>
            <a:r>
              <a:rPr lang="en-US" sz="3000" dirty="0">
                <a:solidFill>
                  <a:schemeClr val="bg1"/>
                </a:solidFill>
                <a:latin typeface="Arial" pitchFamily="34" charset="0"/>
                <a:cs typeface="Arial" pitchFamily="34" charset="0"/>
              </a:rPr>
              <a:t>What is Opinion Writing?</a:t>
            </a:r>
          </a:p>
        </p:txBody>
      </p:sp>
      <p:sp>
        <p:nvSpPr>
          <p:cNvPr id="13" name="TextBox 12"/>
          <p:cNvSpPr txBox="1"/>
          <p:nvPr/>
        </p:nvSpPr>
        <p:spPr>
          <a:xfrm>
            <a:off x="457200" y="2552343"/>
            <a:ext cx="8229600" cy="2400657"/>
          </a:xfrm>
          <a:prstGeom prst="rect">
            <a:avLst/>
          </a:prstGeom>
          <a:noFill/>
        </p:spPr>
        <p:txBody>
          <a:bodyPr wrap="square" rtlCol="0">
            <a:spAutoFit/>
          </a:bodyPr>
          <a:lstStyle/>
          <a:p>
            <a:pPr marL="182880" indent="-182880"/>
            <a:r>
              <a:rPr lang="en-US" sz="3000" b="1" dirty="0">
                <a:latin typeface="Arial" pitchFamily="34" charset="0"/>
                <a:cs typeface="Arial" pitchFamily="34" charset="0"/>
              </a:rPr>
              <a:t>Opinion writing </a:t>
            </a:r>
            <a:r>
              <a:rPr lang="en-US" sz="3000" dirty="0">
                <a:latin typeface="Arial" pitchFamily="34" charset="0"/>
                <a:cs typeface="Arial" pitchFamily="34" charset="0"/>
              </a:rPr>
              <a:t>states a claim and gives the writer’s views on a topic. </a:t>
            </a:r>
          </a:p>
          <a:p>
            <a:pPr marL="182880" indent="-182880">
              <a:buFont typeface="Arial" pitchFamily="34" charset="0"/>
              <a:buChar char="•"/>
            </a:pPr>
            <a:endParaRPr lang="en-US" sz="3000" dirty="0">
              <a:latin typeface="Arial" pitchFamily="34" charset="0"/>
              <a:cs typeface="Arial" pitchFamily="34" charset="0"/>
            </a:endParaRPr>
          </a:p>
          <a:p>
            <a:pPr marL="182880" indent="-182880"/>
            <a:r>
              <a:rPr lang="en-US" sz="3000" dirty="0">
                <a:latin typeface="Arial" pitchFamily="34" charset="0"/>
                <a:cs typeface="Arial" pitchFamily="34" charset="0"/>
              </a:rPr>
              <a:t>It persuades readers to think or feel a certain way or calls them to take some action.</a:t>
            </a: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fade">
                                      <p:cBhvr>
                                        <p:cTn id="12" dur="1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1143001"/>
            <a:ext cx="8337332" cy="533400"/>
          </a:xfrm>
        </p:spPr>
        <p:txBody>
          <a:bodyPr>
            <a:normAutofit lnSpcReduction="10000"/>
          </a:bodyPr>
          <a:lstStyle/>
          <a:p>
            <a:pPr marL="0" indent="0" algn="ctr">
              <a:spcBef>
                <a:spcPts val="0"/>
              </a:spcBef>
              <a:buNone/>
            </a:pPr>
            <a:r>
              <a:rPr lang="en-US" sz="3000" dirty="0">
                <a:solidFill>
                  <a:schemeClr val="bg1"/>
                </a:solidFill>
                <a:latin typeface="Arial" pitchFamily="34" charset="0"/>
                <a:cs typeface="Arial" pitchFamily="34" charset="0"/>
              </a:rPr>
              <a:t>Opinion Writing Example</a:t>
            </a: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23" name="TextBox 22"/>
          <p:cNvSpPr txBox="1"/>
          <p:nvPr/>
        </p:nvSpPr>
        <p:spPr>
          <a:xfrm>
            <a:off x="304800" y="5486400"/>
            <a:ext cx="8458200" cy="523220"/>
          </a:xfrm>
          <a:prstGeom prst="rect">
            <a:avLst/>
          </a:prstGeom>
          <a:noFill/>
        </p:spPr>
        <p:txBody>
          <a:bodyPr wrap="square" rtlCol="0">
            <a:spAutoFit/>
          </a:bodyPr>
          <a:lstStyle/>
          <a:p>
            <a:pPr algn="ctr"/>
            <a:r>
              <a:rPr lang="en-US" sz="2800" b="1" dirty="0">
                <a:latin typeface="Arial" pitchFamily="34" charset="0"/>
                <a:cs typeface="Arial" pitchFamily="34" charset="0"/>
              </a:rPr>
              <a:t>Concluding Statement</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26" name="TextBox 25"/>
          <p:cNvSpPr txBox="1"/>
          <p:nvPr/>
        </p:nvSpPr>
        <p:spPr>
          <a:xfrm>
            <a:off x="533400" y="2057400"/>
            <a:ext cx="8229600" cy="3266985"/>
          </a:xfrm>
          <a:prstGeom prst="rect">
            <a:avLst/>
          </a:prstGeom>
          <a:noFill/>
        </p:spPr>
        <p:txBody>
          <a:bodyPr wrap="square" rtlCol="0">
            <a:spAutoFit/>
          </a:bodyPr>
          <a:lstStyle/>
          <a:p>
            <a:pPr indent="463550">
              <a:lnSpc>
                <a:spcPct val="150000"/>
              </a:lnSpc>
            </a:pPr>
            <a:r>
              <a:rPr lang="en-US" sz="2000" dirty="0">
                <a:latin typeface="Arial" pitchFamily="34" charset="0"/>
                <a:cs typeface="Arial" pitchFamily="34" charset="0"/>
              </a:rPr>
              <a:t>I think students at Garrett Elementary School should not have to wear school uniforms. Many people believe that a dress code allows students to focus on their grades. However, other schools in the city that do not have dress codes also receive excellent academic rankings. In addition, the uniforms are uncomfortable and expensive. Consequently, the teachers should let the students at Garrett Elementary wear their own clothes.</a:t>
            </a:r>
          </a:p>
        </p:txBody>
      </p:sp>
      <p:sp>
        <p:nvSpPr>
          <p:cNvPr id="22" name="Rectangle 21"/>
          <p:cNvSpPr/>
          <p:nvPr/>
        </p:nvSpPr>
        <p:spPr>
          <a:xfrm>
            <a:off x="533400" y="4419600"/>
            <a:ext cx="7162800"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33399" y="4876800"/>
            <a:ext cx="4029075" cy="3810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6" name="TextBox 5"/>
          <p:cNvSpPr txBox="1"/>
          <p:nvPr/>
        </p:nvSpPr>
        <p:spPr>
          <a:xfrm>
            <a:off x="381000" y="2590800"/>
            <a:ext cx="4114800" cy="2246769"/>
          </a:xfrm>
          <a:prstGeom prst="rect">
            <a:avLst/>
          </a:prstGeom>
          <a:noFill/>
        </p:spPr>
        <p:txBody>
          <a:bodyPr wrap="square" rtlCol="0">
            <a:spAutoFit/>
          </a:bodyPr>
          <a:lstStyle/>
          <a:p>
            <a:pPr>
              <a:buFont typeface="Arial" pitchFamily="34" charset="0"/>
              <a:buChar char="•"/>
            </a:pPr>
            <a:r>
              <a:rPr lang="en-US" sz="2800" dirty="0">
                <a:latin typeface="Arial" pitchFamily="34" charset="0"/>
                <a:cs typeface="Arial" pitchFamily="34" charset="0"/>
              </a:rPr>
              <a:t> Editorial</a:t>
            </a:r>
          </a:p>
          <a:p>
            <a:pPr>
              <a:buFont typeface="Arial" pitchFamily="34" charset="0"/>
              <a:buChar char="•"/>
            </a:pPr>
            <a:endParaRPr lang="en-US" sz="2800" dirty="0">
              <a:latin typeface="Arial" pitchFamily="34" charset="0"/>
              <a:cs typeface="Arial" pitchFamily="34" charset="0"/>
            </a:endParaRPr>
          </a:p>
          <a:p>
            <a:pPr>
              <a:buFont typeface="Arial" pitchFamily="34" charset="0"/>
              <a:buChar char="•"/>
            </a:pPr>
            <a:r>
              <a:rPr lang="en-US" sz="2800" dirty="0">
                <a:latin typeface="Arial" pitchFamily="34" charset="0"/>
                <a:cs typeface="Arial" pitchFamily="34" charset="0"/>
              </a:rPr>
              <a:t> Response to Literature</a:t>
            </a:r>
          </a:p>
          <a:p>
            <a:pPr>
              <a:buFont typeface="Arial" pitchFamily="34" charset="0"/>
              <a:buChar char="•"/>
            </a:pPr>
            <a:endParaRPr lang="en-US" sz="2800" dirty="0">
              <a:latin typeface="Arial" pitchFamily="34" charset="0"/>
              <a:cs typeface="Arial" pitchFamily="34" charset="0"/>
            </a:endParaRPr>
          </a:p>
          <a:p>
            <a:pPr>
              <a:buFont typeface="Arial" pitchFamily="34" charset="0"/>
              <a:buChar char="•"/>
            </a:pPr>
            <a:r>
              <a:rPr lang="en-US" sz="2800" dirty="0">
                <a:latin typeface="Arial" pitchFamily="34" charset="0"/>
                <a:cs typeface="Arial" pitchFamily="34" charset="0"/>
              </a:rPr>
              <a:t> Opinion Essay</a:t>
            </a:r>
          </a:p>
        </p:txBody>
      </p:sp>
      <p:sp>
        <p:nvSpPr>
          <p:cNvPr id="7" name="TextBox 6"/>
          <p:cNvSpPr txBox="1"/>
          <p:nvPr/>
        </p:nvSpPr>
        <p:spPr>
          <a:xfrm>
            <a:off x="4572000" y="2590800"/>
            <a:ext cx="4572000" cy="1384995"/>
          </a:xfrm>
          <a:prstGeom prst="rect">
            <a:avLst/>
          </a:prstGeom>
          <a:noFill/>
        </p:spPr>
        <p:txBody>
          <a:bodyPr wrap="square" rtlCol="0">
            <a:spAutoFit/>
          </a:bodyPr>
          <a:lstStyle/>
          <a:p>
            <a:pPr>
              <a:buFont typeface="Arial" pitchFamily="34" charset="0"/>
              <a:buChar char="•"/>
            </a:pPr>
            <a:r>
              <a:rPr lang="en-US" sz="2800" dirty="0">
                <a:latin typeface="Arial" pitchFamily="34" charset="0"/>
                <a:cs typeface="Arial" pitchFamily="34" charset="0"/>
              </a:rPr>
              <a:t> Letter to Editor</a:t>
            </a:r>
          </a:p>
          <a:p>
            <a:pPr>
              <a:buFont typeface="Arial" pitchFamily="34" charset="0"/>
              <a:buChar char="•"/>
            </a:pPr>
            <a:endParaRPr lang="en-US" sz="2800" dirty="0">
              <a:latin typeface="Arial" pitchFamily="34" charset="0"/>
              <a:cs typeface="Arial" pitchFamily="34" charset="0"/>
            </a:endParaRPr>
          </a:p>
          <a:p>
            <a:pPr>
              <a:buFont typeface="Arial" pitchFamily="34" charset="0"/>
              <a:buChar char="•"/>
            </a:pPr>
            <a:r>
              <a:rPr lang="en-US" sz="2800" dirty="0">
                <a:latin typeface="Arial" pitchFamily="34" charset="0"/>
                <a:cs typeface="Arial" pitchFamily="34" charset="0"/>
              </a:rPr>
              <a:t> Speech</a:t>
            </a:r>
          </a:p>
        </p:txBody>
      </p:sp>
      <p:sp>
        <p:nvSpPr>
          <p:cNvPr id="10" name="Round Same Side Corner Rectangle 9"/>
          <p:cNvSpPr/>
          <p:nvPr/>
        </p:nvSpPr>
        <p:spPr>
          <a:xfrm>
            <a:off x="304800" y="1066800"/>
            <a:ext cx="8496300" cy="10490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13" name="TextBox 12"/>
          <p:cNvSpPr txBox="1"/>
          <p:nvPr/>
        </p:nvSpPr>
        <p:spPr>
          <a:xfrm>
            <a:off x="457200" y="1066800"/>
            <a:ext cx="8153400" cy="1015663"/>
          </a:xfrm>
          <a:prstGeom prst="rect">
            <a:avLst/>
          </a:prstGeom>
          <a:noFill/>
        </p:spPr>
        <p:txBody>
          <a:bodyPr wrap="square" rtlCol="0">
            <a:spAutoFit/>
          </a:bodyPr>
          <a:lstStyle/>
          <a:p>
            <a:r>
              <a:rPr lang="en-US" sz="3000" dirty="0">
                <a:solidFill>
                  <a:schemeClr val="bg1"/>
                </a:solidFill>
                <a:latin typeface="Arial" pitchFamily="34" charset="0"/>
                <a:cs typeface="Arial" pitchFamily="34" charset="0"/>
              </a:rPr>
              <a:t>Some common types of opinion writing include the following:</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2" end="2"/>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6">
                                            <p:txEl>
                                              <p:pRg st="4" end="4"/>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8" name="TextBox 7"/>
          <p:cNvSpPr txBox="1"/>
          <p:nvPr/>
        </p:nvSpPr>
        <p:spPr>
          <a:xfrm>
            <a:off x="533400" y="2286000"/>
            <a:ext cx="8077200" cy="3244158"/>
          </a:xfrm>
          <a:prstGeom prst="rect">
            <a:avLst/>
          </a:prstGeom>
          <a:noFill/>
        </p:spPr>
        <p:txBody>
          <a:bodyPr wrap="square" rtlCol="0">
            <a:spAutoFit/>
          </a:bodyPr>
          <a:lstStyle/>
          <a:p>
            <a:pPr>
              <a:lnSpc>
                <a:spcPct val="150000"/>
              </a:lnSpc>
              <a:buFont typeface="Arial" pitchFamily="34" charset="0"/>
              <a:buChar char="•"/>
            </a:pPr>
            <a:r>
              <a:rPr lang="en-US" sz="2800" dirty="0">
                <a:latin typeface="Arial" pitchFamily="34" charset="0"/>
                <a:cs typeface="Arial" pitchFamily="34" charset="0"/>
              </a:rPr>
              <a:t> advertising</a:t>
            </a:r>
          </a:p>
          <a:p>
            <a:pPr>
              <a:lnSpc>
                <a:spcPct val="150000"/>
              </a:lnSpc>
              <a:buFont typeface="Arial" pitchFamily="34" charset="0"/>
              <a:buChar char="•"/>
            </a:pPr>
            <a:r>
              <a:rPr lang="en-US" sz="2800" dirty="0">
                <a:latin typeface="Arial" pitchFamily="34" charset="0"/>
                <a:cs typeface="Arial" pitchFamily="34" charset="0"/>
              </a:rPr>
              <a:t> letters to an editor</a:t>
            </a:r>
          </a:p>
          <a:p>
            <a:pPr>
              <a:lnSpc>
                <a:spcPct val="150000"/>
              </a:lnSpc>
              <a:buFont typeface="Arial" pitchFamily="34" charset="0"/>
              <a:buChar char="•"/>
            </a:pPr>
            <a:r>
              <a:rPr lang="en-US" sz="2800" dirty="0">
                <a:latin typeface="Arial" pitchFamily="34" charset="0"/>
                <a:cs typeface="Arial" pitchFamily="34" charset="0"/>
              </a:rPr>
              <a:t> book reviews</a:t>
            </a:r>
          </a:p>
          <a:p>
            <a:pPr>
              <a:lnSpc>
                <a:spcPct val="150000"/>
              </a:lnSpc>
              <a:buFont typeface="Arial" pitchFamily="34" charset="0"/>
              <a:buChar char="•"/>
            </a:pPr>
            <a:r>
              <a:rPr lang="en-US" sz="2800" dirty="0">
                <a:latin typeface="Arial" pitchFamily="34" charset="0"/>
                <a:cs typeface="Arial" pitchFamily="34" charset="0"/>
              </a:rPr>
              <a:t> magazine articles</a:t>
            </a:r>
          </a:p>
          <a:p>
            <a:pPr>
              <a:lnSpc>
                <a:spcPct val="150000"/>
              </a:lnSpc>
              <a:buFont typeface="Arial" pitchFamily="34" charset="0"/>
              <a:buChar char="•"/>
            </a:pPr>
            <a:r>
              <a:rPr lang="en-US" sz="2800" dirty="0">
                <a:latin typeface="Arial" pitchFamily="34" charset="0"/>
                <a:cs typeface="Arial" pitchFamily="34" charset="0"/>
              </a:rPr>
              <a:t> newspaper columns</a:t>
            </a:r>
          </a:p>
        </p:txBody>
      </p:sp>
      <p:sp>
        <p:nvSpPr>
          <p:cNvPr id="7" name="Round Same Side Corner Rectangle 6"/>
          <p:cNvSpPr/>
          <p:nvPr/>
        </p:nvSpPr>
        <p:spPr>
          <a:xfrm>
            <a:off x="304800" y="1084536"/>
            <a:ext cx="8496300" cy="8204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13" name="TextBox 12"/>
          <p:cNvSpPr txBox="1"/>
          <p:nvPr/>
        </p:nvSpPr>
        <p:spPr>
          <a:xfrm>
            <a:off x="457200" y="1219201"/>
            <a:ext cx="8229600" cy="1015663"/>
          </a:xfrm>
          <a:prstGeom prst="rect">
            <a:avLst/>
          </a:prstGeom>
          <a:noFill/>
        </p:spPr>
        <p:txBody>
          <a:bodyPr wrap="square" rtlCol="0">
            <a:spAutoFit/>
          </a:bodyPr>
          <a:lstStyle/>
          <a:p>
            <a:r>
              <a:rPr lang="en-US" sz="3200" dirty="0">
                <a:solidFill>
                  <a:schemeClr val="bg1"/>
                </a:solidFill>
                <a:latin typeface="Arial" pitchFamily="34" charset="0"/>
                <a:cs typeface="Arial" pitchFamily="34" charset="0"/>
              </a:rPr>
              <a:t>You can find opinion writing in many places:</a:t>
            </a:r>
          </a:p>
          <a:p>
            <a:endParaRPr lang="en-US" sz="28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51638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488732" y="1143001"/>
            <a:ext cx="8229600" cy="533400"/>
          </a:xfrm>
        </p:spPr>
        <p:txBody>
          <a:bodyPr>
            <a:normAutofit lnSpcReduction="10000"/>
          </a:bodyPr>
          <a:lstStyle/>
          <a:p>
            <a:pPr marL="0" indent="0" algn="ctr">
              <a:spcBef>
                <a:spcPts val="0"/>
              </a:spcBef>
              <a:buNone/>
            </a:pPr>
            <a:r>
              <a:rPr lang="en-US" sz="3000">
                <a:solidFill>
                  <a:schemeClr val="bg1"/>
                </a:solidFill>
                <a:latin typeface="Arial" pitchFamily="34" charset="0"/>
                <a:cs typeface="Arial" pitchFamily="34" charset="0"/>
              </a:rPr>
              <a:t>Opinion </a:t>
            </a:r>
            <a:r>
              <a:rPr lang="en-US" sz="3000" dirty="0">
                <a:solidFill>
                  <a:schemeClr val="bg1"/>
                </a:solidFill>
                <a:latin typeface="Arial" pitchFamily="34" charset="0"/>
                <a:cs typeface="Arial" pitchFamily="34" charset="0"/>
              </a:rPr>
              <a:t>Writing Traits</a:t>
            </a:r>
          </a:p>
        </p:txBody>
      </p:sp>
      <p:sp>
        <p:nvSpPr>
          <p:cNvPr id="13" name="TextBox 12"/>
          <p:cNvSpPr txBox="1"/>
          <p:nvPr/>
        </p:nvSpPr>
        <p:spPr>
          <a:xfrm>
            <a:off x="457200" y="2552343"/>
            <a:ext cx="8229600" cy="553998"/>
          </a:xfrm>
          <a:prstGeom prst="rect">
            <a:avLst/>
          </a:prstGeom>
          <a:noFill/>
        </p:spPr>
        <p:txBody>
          <a:bodyPr wrap="square" rtlCol="0">
            <a:spAutoFit/>
          </a:bodyPr>
          <a:lstStyle/>
          <a:p>
            <a:endParaRPr lang="en-US" sz="3000" dirty="0">
              <a:latin typeface="Arial" pitchFamily="34" charset="0"/>
              <a:cs typeface="Arial" pitchFamily="34" charset="0"/>
            </a:endParaRP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pic>
        <p:nvPicPr>
          <p:cNvPr id="8" name="Picture 7" descr="C:\Documents and Settings\jsmiller\Desktop\SFW_Files_from_Art_Design\SFW_Trait_Icons\Ideas.tif"/>
          <p:cNvPicPr>
            <a:picLocks noChangeAspect="1" noChangeArrowheads="1"/>
          </p:cNvPicPr>
          <p:nvPr/>
        </p:nvPicPr>
        <p:blipFill>
          <a:blip r:embed="rId2" cstate="print"/>
          <a:srcRect l="10155" t="25000" r="13678" b="20000"/>
          <a:stretch>
            <a:fillRect/>
          </a:stretch>
        </p:blipFill>
        <p:spPr bwMode="auto">
          <a:xfrm>
            <a:off x="533399" y="1828800"/>
            <a:ext cx="1662545" cy="609600"/>
          </a:xfrm>
          <a:prstGeom prst="rect">
            <a:avLst/>
          </a:prstGeom>
          <a:noFill/>
        </p:spPr>
      </p:pic>
      <p:sp>
        <p:nvSpPr>
          <p:cNvPr id="9" name="TextBox 8"/>
          <p:cNvSpPr txBox="1"/>
          <p:nvPr/>
        </p:nvSpPr>
        <p:spPr>
          <a:xfrm>
            <a:off x="457200" y="2590800"/>
            <a:ext cx="8153400" cy="1323439"/>
          </a:xfrm>
          <a:prstGeom prst="rect">
            <a:avLst/>
          </a:prstGeom>
          <a:noFill/>
        </p:spPr>
        <p:txBody>
          <a:bodyPr wrap="square" rtlCol="0">
            <a:spAutoFit/>
          </a:bodyPr>
          <a:lstStyle/>
          <a:p>
            <a:pPr marL="182880" indent="-182880">
              <a:spcAft>
                <a:spcPts val="1200"/>
              </a:spcAft>
              <a:buFont typeface="Arial" pitchFamily="34" charset="0"/>
              <a:buChar char="•"/>
            </a:pPr>
            <a:r>
              <a:rPr lang="en-US" sz="2000" dirty="0">
                <a:latin typeface="Arial" pitchFamily="34" charset="0"/>
                <a:cs typeface="Arial" pitchFamily="34" charset="0"/>
              </a:rPr>
              <a:t> A clear opinion in a thesis statement</a:t>
            </a:r>
          </a:p>
          <a:p>
            <a:pPr marL="182880" indent="-182880">
              <a:spcAft>
                <a:spcPts val="1200"/>
              </a:spcAft>
              <a:buFont typeface="Arial" pitchFamily="34" charset="0"/>
              <a:buChar char="•"/>
            </a:pPr>
            <a:r>
              <a:rPr lang="en-US" sz="2000" dirty="0">
                <a:latin typeface="Arial" pitchFamily="34" charset="0"/>
                <a:cs typeface="Arial" pitchFamily="34" charset="0"/>
              </a:rPr>
              <a:t> Strong supporting reasons and facts</a:t>
            </a:r>
          </a:p>
          <a:p>
            <a:pPr marL="182880" indent="-182880">
              <a:spcAft>
                <a:spcPts val="1200"/>
              </a:spcAft>
              <a:buFont typeface="Arial" pitchFamily="34" charset="0"/>
              <a:buChar char="•"/>
            </a:pPr>
            <a:r>
              <a:rPr lang="en-US" sz="2000" dirty="0">
                <a:latin typeface="Arial" pitchFamily="34" charset="0"/>
                <a:cs typeface="Arial" pitchFamily="34" charset="0"/>
              </a:rPr>
              <a:t> Counterclaims anticipated and addressed</a:t>
            </a:r>
          </a:p>
        </p:txBody>
      </p:sp>
      <p:sp>
        <p:nvSpPr>
          <p:cNvPr id="11" name="TextBox 10"/>
          <p:cNvSpPr txBox="1"/>
          <p:nvPr/>
        </p:nvSpPr>
        <p:spPr>
          <a:xfrm>
            <a:off x="457200" y="4648200"/>
            <a:ext cx="7848600" cy="1477328"/>
          </a:xfrm>
          <a:prstGeom prst="rect">
            <a:avLst/>
          </a:prstGeom>
          <a:noFill/>
        </p:spPr>
        <p:txBody>
          <a:bodyPr wrap="square" rtlCol="0">
            <a:spAutoFit/>
          </a:bodyPr>
          <a:lstStyle/>
          <a:p>
            <a:pPr marL="182880" indent="-182880">
              <a:spcAft>
                <a:spcPts val="1200"/>
              </a:spcAft>
              <a:buFont typeface="Arial" pitchFamily="34" charset="0"/>
              <a:buChar char="•"/>
            </a:pPr>
            <a:r>
              <a:rPr lang="en-US" sz="2000" dirty="0">
                <a:latin typeface="Arial" pitchFamily="34" charset="0"/>
                <a:cs typeface="Arial" pitchFamily="34" charset="0"/>
              </a:rPr>
              <a:t>A logical organization: the introduction includes an opinion, the body includes a strong argument, and the conclusion ends with a summary or call to action</a:t>
            </a:r>
          </a:p>
          <a:p>
            <a:pPr>
              <a:spcAft>
                <a:spcPts val="1200"/>
              </a:spcAft>
              <a:buFont typeface="Arial" pitchFamily="34" charset="0"/>
              <a:buChar char="•"/>
            </a:pPr>
            <a:r>
              <a:rPr lang="en-US" sz="2000" dirty="0">
                <a:latin typeface="Arial" pitchFamily="34" charset="0"/>
                <a:cs typeface="Arial" pitchFamily="34" charset="0"/>
              </a:rPr>
              <a:t> Effective transitions that link opinions and reasons</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pic>
        <p:nvPicPr>
          <p:cNvPr id="10" name="Picture 6" descr="C:\Documents and Settings\jsmiller\Desktop\SFW_Files_from_Art_Design\SFW_Trait_Icons\Organization.tif"/>
          <p:cNvPicPr>
            <a:picLocks noChangeAspect="1" noChangeArrowheads="1"/>
          </p:cNvPicPr>
          <p:nvPr/>
        </p:nvPicPr>
        <p:blipFill>
          <a:blip r:embed="rId3" cstate="print"/>
          <a:srcRect l="10155" t="25000" r="13678" b="20000"/>
          <a:stretch>
            <a:fillRect/>
          </a:stretch>
        </p:blipFill>
        <p:spPr bwMode="auto">
          <a:xfrm>
            <a:off x="533400" y="4038600"/>
            <a:ext cx="1676400" cy="61468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2" end="2"/>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rgbClr val="B2B2B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66800"/>
            <a:ext cx="8496300" cy="51638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66800"/>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488732" y="1143001"/>
            <a:ext cx="8229600" cy="533400"/>
          </a:xfrm>
        </p:spPr>
        <p:txBody>
          <a:bodyPr>
            <a:normAutofit lnSpcReduction="10000"/>
          </a:bodyPr>
          <a:lstStyle/>
          <a:p>
            <a:pPr marL="0" indent="0" algn="ctr">
              <a:spcBef>
                <a:spcPts val="0"/>
              </a:spcBef>
              <a:buNone/>
            </a:pPr>
            <a:r>
              <a:rPr lang="en-US" sz="3000">
                <a:solidFill>
                  <a:schemeClr val="bg1"/>
                </a:solidFill>
                <a:latin typeface="Arial" pitchFamily="34" charset="0"/>
                <a:cs typeface="Arial" pitchFamily="34" charset="0"/>
              </a:rPr>
              <a:t>Opinion </a:t>
            </a:r>
            <a:r>
              <a:rPr lang="en-US" sz="3000" dirty="0">
                <a:solidFill>
                  <a:schemeClr val="bg1"/>
                </a:solidFill>
                <a:latin typeface="Arial" pitchFamily="34" charset="0"/>
                <a:cs typeface="Arial" pitchFamily="34" charset="0"/>
              </a:rPr>
              <a:t>Writing Traits</a:t>
            </a:r>
          </a:p>
        </p:txBody>
      </p:sp>
      <p:sp>
        <p:nvSpPr>
          <p:cNvPr id="13" name="TextBox 12"/>
          <p:cNvSpPr txBox="1"/>
          <p:nvPr/>
        </p:nvSpPr>
        <p:spPr>
          <a:xfrm>
            <a:off x="457200" y="2552343"/>
            <a:ext cx="8229600" cy="553998"/>
          </a:xfrm>
          <a:prstGeom prst="rect">
            <a:avLst/>
          </a:prstGeom>
          <a:noFill/>
        </p:spPr>
        <p:txBody>
          <a:bodyPr wrap="square" rtlCol="0">
            <a:spAutoFit/>
          </a:bodyPr>
          <a:lstStyle/>
          <a:p>
            <a:endParaRPr lang="en-US" sz="3000" dirty="0">
              <a:latin typeface="Arial" pitchFamily="34" charset="0"/>
              <a:cs typeface="Arial" pitchFamily="34" charset="0"/>
            </a:endParaRP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pic>
        <p:nvPicPr>
          <p:cNvPr id="12" name="Picture 8" descr="C:\Documents and Settings\jsmiller\Desktop\SFW_Files_from_Art_Design\SFW_Trait_Icons\Voice.tif"/>
          <p:cNvPicPr>
            <a:picLocks noChangeAspect="1" noChangeArrowheads="1"/>
          </p:cNvPicPr>
          <p:nvPr/>
        </p:nvPicPr>
        <p:blipFill>
          <a:blip r:embed="rId2" cstate="print"/>
          <a:srcRect l="10155" t="25000" r="13678" b="20000"/>
          <a:stretch>
            <a:fillRect/>
          </a:stretch>
        </p:blipFill>
        <p:spPr bwMode="auto">
          <a:xfrm>
            <a:off x="533400" y="1905000"/>
            <a:ext cx="1676400" cy="614680"/>
          </a:xfrm>
          <a:prstGeom prst="rect">
            <a:avLst/>
          </a:prstGeom>
          <a:noFill/>
        </p:spPr>
      </p:pic>
      <p:sp>
        <p:nvSpPr>
          <p:cNvPr id="16" name="TextBox 15"/>
          <p:cNvSpPr txBox="1"/>
          <p:nvPr/>
        </p:nvSpPr>
        <p:spPr>
          <a:xfrm>
            <a:off x="533400" y="2667000"/>
            <a:ext cx="8153400" cy="769441"/>
          </a:xfrm>
          <a:prstGeom prst="rect">
            <a:avLst/>
          </a:prstGeom>
          <a:noFill/>
        </p:spPr>
        <p:txBody>
          <a:bodyPr wrap="square" rtlCol="0">
            <a:spAutoFit/>
          </a:bodyPr>
          <a:lstStyle/>
          <a:p>
            <a:pPr marL="182563" indent="-182563">
              <a:buFont typeface="Arial" pitchFamily="34" charset="0"/>
              <a:buChar char="•"/>
            </a:pPr>
            <a:r>
              <a:rPr lang="en-US" sz="2200" dirty="0">
                <a:latin typeface="Arial" pitchFamily="34" charset="0"/>
                <a:cs typeface="Arial" pitchFamily="34" charset="0"/>
              </a:rPr>
              <a:t>A voice and tone that are appropriate for the purpose and audience</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pic>
        <p:nvPicPr>
          <p:cNvPr id="14" name="Picture 2" descr="C:\Documents and Settings\jsmiller\Desktop\SFW_Files_from_Art_Design\SFW_Trait_Icons\Word Choice.tif"/>
          <p:cNvPicPr>
            <a:picLocks noChangeAspect="1" noChangeArrowheads="1"/>
          </p:cNvPicPr>
          <p:nvPr/>
        </p:nvPicPr>
        <p:blipFill>
          <a:blip r:embed="rId3" cstate="print"/>
          <a:srcRect l="10156" t="25000" r="13678" b="20000"/>
          <a:stretch>
            <a:fillRect/>
          </a:stretch>
        </p:blipFill>
        <p:spPr bwMode="auto">
          <a:xfrm>
            <a:off x="533400" y="3962400"/>
            <a:ext cx="1600200" cy="586740"/>
          </a:xfrm>
          <a:prstGeom prst="rect">
            <a:avLst/>
          </a:prstGeom>
          <a:noFill/>
        </p:spPr>
      </p:pic>
      <p:sp>
        <p:nvSpPr>
          <p:cNvPr id="18" name="TextBox 17"/>
          <p:cNvSpPr txBox="1"/>
          <p:nvPr/>
        </p:nvSpPr>
        <p:spPr>
          <a:xfrm>
            <a:off x="533400" y="4648200"/>
            <a:ext cx="8153400" cy="430887"/>
          </a:xfrm>
          <a:prstGeom prst="rect">
            <a:avLst/>
          </a:prstGeom>
          <a:noFill/>
        </p:spPr>
        <p:txBody>
          <a:bodyPr wrap="square" rtlCol="0">
            <a:spAutoFit/>
          </a:bodyPr>
          <a:lstStyle/>
          <a:p>
            <a:pPr>
              <a:buFont typeface="Arial" pitchFamily="34" charset="0"/>
              <a:buChar char="•"/>
            </a:pPr>
            <a:r>
              <a:rPr lang="en-US" sz="2200" dirty="0">
                <a:latin typeface="Arial" pitchFamily="34" charset="0"/>
                <a:cs typeface="Arial" pitchFamily="34" charset="0"/>
              </a:rPr>
              <a:t> Language that is fair, balanced, and precise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51638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488732" y="1143001"/>
            <a:ext cx="8229600" cy="533400"/>
          </a:xfrm>
        </p:spPr>
        <p:txBody>
          <a:bodyPr>
            <a:normAutofit lnSpcReduction="10000"/>
          </a:bodyPr>
          <a:lstStyle/>
          <a:p>
            <a:pPr marL="0" indent="0" algn="ctr">
              <a:spcBef>
                <a:spcPts val="0"/>
              </a:spcBef>
              <a:buNone/>
            </a:pPr>
            <a:r>
              <a:rPr lang="en-US" sz="3000">
                <a:solidFill>
                  <a:schemeClr val="bg1"/>
                </a:solidFill>
                <a:latin typeface="Arial" pitchFamily="34" charset="0"/>
                <a:cs typeface="Arial" pitchFamily="34" charset="0"/>
              </a:rPr>
              <a:t>Opinion </a:t>
            </a:r>
            <a:r>
              <a:rPr lang="en-US" sz="3000" dirty="0">
                <a:solidFill>
                  <a:schemeClr val="bg1"/>
                </a:solidFill>
                <a:latin typeface="Arial" pitchFamily="34" charset="0"/>
                <a:cs typeface="Arial" pitchFamily="34" charset="0"/>
              </a:rPr>
              <a:t>Writing Traits</a:t>
            </a:r>
          </a:p>
        </p:txBody>
      </p:sp>
      <p:sp>
        <p:nvSpPr>
          <p:cNvPr id="13" name="TextBox 12"/>
          <p:cNvSpPr txBox="1"/>
          <p:nvPr/>
        </p:nvSpPr>
        <p:spPr>
          <a:xfrm>
            <a:off x="457200" y="2552343"/>
            <a:ext cx="8229600" cy="553998"/>
          </a:xfrm>
          <a:prstGeom prst="rect">
            <a:avLst/>
          </a:prstGeom>
          <a:noFill/>
        </p:spPr>
        <p:txBody>
          <a:bodyPr wrap="square" rtlCol="0">
            <a:spAutoFit/>
          </a:bodyPr>
          <a:lstStyle/>
          <a:p>
            <a:endParaRPr lang="en-US" sz="3000" dirty="0">
              <a:latin typeface="Arial" pitchFamily="34" charset="0"/>
              <a:cs typeface="Arial" pitchFamily="34" charset="0"/>
            </a:endParaRP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pic>
        <p:nvPicPr>
          <p:cNvPr id="19" name="Picture 7" descr="C:\Documents and Settings\jsmiller\Desktop\SFW_Files_from_Art_Design\SFW_Trait_Icons\Sentence Fluency.tif"/>
          <p:cNvPicPr>
            <a:picLocks noChangeAspect="1" noChangeArrowheads="1"/>
          </p:cNvPicPr>
          <p:nvPr/>
        </p:nvPicPr>
        <p:blipFill>
          <a:blip r:embed="rId2" cstate="print"/>
          <a:srcRect l="10156" t="25000" r="13678" b="20000"/>
          <a:stretch>
            <a:fillRect/>
          </a:stretch>
        </p:blipFill>
        <p:spPr bwMode="auto">
          <a:xfrm>
            <a:off x="533400" y="1981200"/>
            <a:ext cx="1662545" cy="609600"/>
          </a:xfrm>
          <a:prstGeom prst="rect">
            <a:avLst/>
          </a:prstGeom>
          <a:noFill/>
        </p:spPr>
      </p:pic>
      <p:sp>
        <p:nvSpPr>
          <p:cNvPr id="20" name="TextBox 19"/>
          <p:cNvSpPr txBox="1"/>
          <p:nvPr/>
        </p:nvSpPr>
        <p:spPr>
          <a:xfrm>
            <a:off x="457200" y="2819400"/>
            <a:ext cx="8153400" cy="769441"/>
          </a:xfrm>
          <a:prstGeom prst="rect">
            <a:avLst/>
          </a:prstGeom>
          <a:noFill/>
        </p:spPr>
        <p:txBody>
          <a:bodyPr wrap="square" rtlCol="0">
            <a:spAutoFit/>
          </a:bodyPr>
          <a:lstStyle/>
          <a:p>
            <a:pPr marL="182880" indent="-182880">
              <a:buFont typeface="Arial" pitchFamily="34" charset="0"/>
              <a:buChar char="•"/>
            </a:pPr>
            <a:r>
              <a:rPr lang="en-US" sz="2200" dirty="0">
                <a:latin typeface="Arial" pitchFamily="34" charset="0"/>
                <a:cs typeface="Arial" pitchFamily="34" charset="0"/>
              </a:rPr>
              <a:t>A variety of sentences that add interest to the writing and are easy to read</a:t>
            </a:r>
          </a:p>
        </p:txBody>
      </p:sp>
      <p:pic>
        <p:nvPicPr>
          <p:cNvPr id="22" name="Picture 4" descr="C:\Documents and Settings\jsmiller\Desktop\SFW_Files_from_Art_Design\SFW_Trait_Icons\Conventions.tif"/>
          <p:cNvPicPr>
            <a:picLocks noChangeAspect="1" noChangeArrowheads="1"/>
          </p:cNvPicPr>
          <p:nvPr/>
        </p:nvPicPr>
        <p:blipFill>
          <a:blip r:embed="rId3" cstate="print"/>
          <a:srcRect l="11139" t="25000" r="15233" b="20000"/>
          <a:stretch>
            <a:fillRect/>
          </a:stretch>
        </p:blipFill>
        <p:spPr bwMode="auto">
          <a:xfrm>
            <a:off x="533400" y="4114800"/>
            <a:ext cx="1607124" cy="609600"/>
          </a:xfrm>
          <a:prstGeom prst="rect">
            <a:avLst/>
          </a:prstGeom>
          <a:noFill/>
        </p:spPr>
      </p:pic>
      <p:sp>
        <p:nvSpPr>
          <p:cNvPr id="23" name="TextBox 22"/>
          <p:cNvSpPr txBox="1"/>
          <p:nvPr/>
        </p:nvSpPr>
        <p:spPr>
          <a:xfrm>
            <a:off x="533400" y="4876800"/>
            <a:ext cx="8001000" cy="430887"/>
          </a:xfrm>
          <a:prstGeom prst="rect">
            <a:avLst/>
          </a:prstGeom>
          <a:noFill/>
        </p:spPr>
        <p:txBody>
          <a:bodyPr wrap="square" rtlCol="0">
            <a:spAutoFit/>
          </a:bodyPr>
          <a:lstStyle/>
          <a:p>
            <a:pPr>
              <a:buFont typeface="Arial" pitchFamily="34" charset="0"/>
              <a:buChar char="•"/>
            </a:pPr>
            <a:r>
              <a:rPr lang="en-US" sz="2000" dirty="0">
                <a:latin typeface="Arial" pitchFamily="34" charset="0"/>
                <a:cs typeface="Arial" pitchFamily="34" charset="0"/>
              </a:rPr>
              <a:t> </a:t>
            </a:r>
            <a:r>
              <a:rPr lang="en-US" sz="2200" dirty="0">
                <a:latin typeface="Arial" pitchFamily="34" charset="0"/>
                <a:cs typeface="Arial" pitchFamily="34" charset="0"/>
              </a:rPr>
              <a:t>No or few errors in grammar, usage, mechanics, and spelling</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04800" y="1084536"/>
            <a:ext cx="8496300" cy="51638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 Same Side Corner Rectangle 5"/>
          <p:cNvSpPr/>
          <p:nvPr/>
        </p:nvSpPr>
        <p:spPr>
          <a:xfrm>
            <a:off x="304798" y="1084536"/>
            <a:ext cx="8496302" cy="8204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57200" y="1219201"/>
            <a:ext cx="8229600" cy="954107"/>
          </a:xfrm>
          <a:prstGeom prst="rect">
            <a:avLst/>
          </a:prstGeom>
          <a:noFill/>
        </p:spPr>
        <p:txBody>
          <a:bodyPr wrap="square" rtlCol="0">
            <a:spAutoFit/>
          </a:bodyPr>
          <a:lstStyle/>
          <a:p>
            <a:pPr algn="ctr"/>
            <a:r>
              <a:rPr lang="en-US" sz="2800" dirty="0">
                <a:solidFill>
                  <a:schemeClr val="bg1"/>
                </a:solidFill>
                <a:latin typeface="Arial" pitchFamily="34" charset="0"/>
                <a:cs typeface="Arial" pitchFamily="34" charset="0"/>
              </a:rPr>
              <a:t>What are the goals of an opinion paper?</a:t>
            </a:r>
          </a:p>
          <a:p>
            <a:endParaRPr lang="en-US" sz="2800" dirty="0">
              <a:latin typeface="Arial" pitchFamily="34" charset="0"/>
              <a:cs typeface="Arial" pitchFamily="34" charset="0"/>
            </a:endParaRP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8" name="TextBox 7"/>
          <p:cNvSpPr txBox="1"/>
          <p:nvPr/>
        </p:nvSpPr>
        <p:spPr>
          <a:xfrm>
            <a:off x="533400" y="2667000"/>
            <a:ext cx="8077200" cy="1815882"/>
          </a:xfrm>
          <a:prstGeom prst="rect">
            <a:avLst/>
          </a:prstGeom>
          <a:noFill/>
        </p:spPr>
        <p:txBody>
          <a:bodyPr wrap="square" rtlCol="0">
            <a:spAutoFit/>
          </a:bodyPr>
          <a:lstStyle/>
          <a:p>
            <a:pPr marL="182880" indent="-182880">
              <a:buFont typeface="Arial" pitchFamily="34" charset="0"/>
              <a:buChar char="•"/>
            </a:pPr>
            <a:r>
              <a:rPr lang="en-US" sz="2800" dirty="0">
                <a:latin typeface="Arial" pitchFamily="34" charset="0"/>
                <a:cs typeface="Arial" pitchFamily="34" charset="0"/>
              </a:rPr>
              <a:t>To state the writer’s </a:t>
            </a:r>
            <a:r>
              <a:rPr lang="en-US" sz="2800" b="1" dirty="0">
                <a:latin typeface="Arial" pitchFamily="34" charset="0"/>
                <a:cs typeface="Arial" pitchFamily="34" charset="0"/>
              </a:rPr>
              <a:t>opinion</a:t>
            </a:r>
          </a:p>
          <a:p>
            <a:pPr marL="182880" indent="-182880">
              <a:buFont typeface="Arial" pitchFamily="34" charset="0"/>
              <a:buChar char="•"/>
            </a:pPr>
            <a:endParaRPr lang="en-US" sz="2800" dirty="0">
              <a:latin typeface="Arial" pitchFamily="34" charset="0"/>
              <a:cs typeface="Arial" pitchFamily="34" charset="0"/>
            </a:endParaRPr>
          </a:p>
          <a:p>
            <a:pPr marL="182880" indent="-182880">
              <a:buFont typeface="Arial" pitchFamily="34" charset="0"/>
              <a:buChar char="•"/>
            </a:pPr>
            <a:r>
              <a:rPr lang="en-US" sz="2800" dirty="0">
                <a:latin typeface="Arial" pitchFamily="34" charset="0"/>
                <a:cs typeface="Arial" pitchFamily="34" charset="0"/>
              </a:rPr>
              <a:t>To support the </a:t>
            </a:r>
            <a:r>
              <a:rPr lang="en-US" sz="2800" b="1" dirty="0">
                <a:latin typeface="Arial" pitchFamily="34" charset="0"/>
                <a:cs typeface="Arial" pitchFamily="34" charset="0"/>
              </a:rPr>
              <a:t>opinion</a:t>
            </a:r>
            <a:r>
              <a:rPr lang="en-US" sz="2800" dirty="0">
                <a:latin typeface="Arial" pitchFamily="34" charset="0"/>
                <a:cs typeface="Arial" pitchFamily="34" charset="0"/>
              </a:rPr>
              <a:t> with logically ordered reasons reinforced by unbiased facts and details</a:t>
            </a:r>
          </a:p>
        </p:txBody>
      </p:sp>
      <p:sp>
        <p:nvSpPr>
          <p:cNvPr id="7"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8">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1143001"/>
            <a:ext cx="8337332" cy="533400"/>
          </a:xfrm>
        </p:spPr>
        <p:txBody>
          <a:bodyPr>
            <a:normAutofit lnSpcReduction="10000"/>
          </a:bodyPr>
          <a:lstStyle/>
          <a:p>
            <a:pPr marL="0" indent="0" algn="ctr">
              <a:spcBef>
                <a:spcPts val="0"/>
              </a:spcBef>
              <a:buNone/>
            </a:pPr>
            <a:r>
              <a:rPr lang="en-US" sz="3000" dirty="0">
                <a:solidFill>
                  <a:schemeClr val="bg1"/>
                </a:solidFill>
                <a:latin typeface="Arial" pitchFamily="34" charset="0"/>
                <a:cs typeface="Arial" pitchFamily="34" charset="0"/>
              </a:rPr>
              <a:t>Opinion Writing Example</a:t>
            </a:r>
          </a:p>
        </p:txBody>
      </p:sp>
      <p:sp>
        <p:nvSpPr>
          <p:cNvPr id="13" name="TextBox 12"/>
          <p:cNvSpPr txBox="1"/>
          <p:nvPr/>
        </p:nvSpPr>
        <p:spPr>
          <a:xfrm>
            <a:off x="533400" y="2057400"/>
            <a:ext cx="8229600" cy="3266985"/>
          </a:xfrm>
          <a:prstGeom prst="rect">
            <a:avLst/>
          </a:prstGeom>
          <a:noFill/>
        </p:spPr>
        <p:txBody>
          <a:bodyPr wrap="square" rtlCol="0">
            <a:spAutoFit/>
          </a:bodyPr>
          <a:lstStyle/>
          <a:p>
            <a:pPr indent="463550">
              <a:lnSpc>
                <a:spcPct val="150000"/>
              </a:lnSpc>
            </a:pPr>
            <a:r>
              <a:rPr lang="en-US" sz="2000" dirty="0">
                <a:latin typeface="Arial" pitchFamily="34" charset="0"/>
                <a:cs typeface="Arial" pitchFamily="34" charset="0"/>
              </a:rPr>
              <a:t>I think students at Garrett Elementary School should not have to wear school uniforms. Many people believe that a dress code allows students to focus on their grades. However, other schools in the city that do not have dress codes also receive excellent academic rankings. In addition, the uniforms are uncomfortable and expensive. Consequently, the teachers should let the students at Garrett Elementary wear their own clothes.</a:t>
            </a: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8" name="TextBox 7"/>
          <p:cNvSpPr txBox="1"/>
          <p:nvPr/>
        </p:nvSpPr>
        <p:spPr>
          <a:xfrm>
            <a:off x="304800" y="5334000"/>
            <a:ext cx="8458200" cy="523220"/>
          </a:xfrm>
          <a:prstGeom prst="rect">
            <a:avLst/>
          </a:prstGeom>
          <a:noFill/>
        </p:spPr>
        <p:txBody>
          <a:bodyPr wrap="square" rtlCol="0">
            <a:spAutoFit/>
          </a:bodyPr>
          <a:lstStyle/>
          <a:p>
            <a:pPr algn="ctr"/>
            <a:r>
              <a:rPr lang="en-US" sz="2800" b="1" dirty="0">
                <a:latin typeface="Arial" pitchFamily="34" charset="0"/>
                <a:cs typeface="Arial" pitchFamily="34" charset="0"/>
              </a:rPr>
              <a:t>Writer’s Opinion</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9" name="Rectangle 8"/>
          <p:cNvSpPr/>
          <p:nvPr/>
        </p:nvSpPr>
        <p:spPr>
          <a:xfrm>
            <a:off x="1066800" y="2133600"/>
            <a:ext cx="7239000" cy="3810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3400" y="2590800"/>
            <a:ext cx="2590800" cy="381000"/>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1143001"/>
            <a:ext cx="8337332" cy="533400"/>
          </a:xfrm>
        </p:spPr>
        <p:txBody>
          <a:bodyPr>
            <a:normAutofit lnSpcReduction="10000"/>
          </a:bodyPr>
          <a:lstStyle/>
          <a:p>
            <a:pPr marL="0" indent="0" algn="ctr">
              <a:spcBef>
                <a:spcPts val="0"/>
              </a:spcBef>
              <a:buNone/>
            </a:pPr>
            <a:r>
              <a:rPr lang="en-US" sz="3000" dirty="0">
                <a:solidFill>
                  <a:schemeClr val="bg1"/>
                </a:solidFill>
                <a:latin typeface="Arial" pitchFamily="34" charset="0"/>
                <a:cs typeface="Arial" pitchFamily="34" charset="0"/>
              </a:rPr>
              <a:t>Opinion Writing Example</a:t>
            </a: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11" name="TextBox 10"/>
          <p:cNvSpPr txBox="1"/>
          <p:nvPr/>
        </p:nvSpPr>
        <p:spPr>
          <a:xfrm>
            <a:off x="228600" y="5334000"/>
            <a:ext cx="8458200" cy="523220"/>
          </a:xfrm>
          <a:prstGeom prst="rect">
            <a:avLst/>
          </a:prstGeom>
          <a:noFill/>
        </p:spPr>
        <p:txBody>
          <a:bodyPr wrap="square" rtlCol="0">
            <a:spAutoFit/>
          </a:bodyPr>
          <a:lstStyle/>
          <a:p>
            <a:pPr algn="ctr"/>
            <a:r>
              <a:rPr lang="en-US" sz="2800" b="1" dirty="0">
                <a:latin typeface="Arial" pitchFamily="34" charset="0"/>
                <a:cs typeface="Arial" pitchFamily="34" charset="0"/>
              </a:rPr>
              <a:t>Reasons</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26" name="TextBox 25"/>
          <p:cNvSpPr txBox="1"/>
          <p:nvPr/>
        </p:nvSpPr>
        <p:spPr>
          <a:xfrm>
            <a:off x="533400" y="2057400"/>
            <a:ext cx="8229600" cy="3266985"/>
          </a:xfrm>
          <a:prstGeom prst="rect">
            <a:avLst/>
          </a:prstGeom>
          <a:noFill/>
        </p:spPr>
        <p:txBody>
          <a:bodyPr wrap="square" rtlCol="0">
            <a:spAutoFit/>
          </a:bodyPr>
          <a:lstStyle/>
          <a:p>
            <a:pPr indent="463550">
              <a:lnSpc>
                <a:spcPct val="150000"/>
              </a:lnSpc>
            </a:pPr>
            <a:r>
              <a:rPr lang="en-US" sz="2000" dirty="0">
                <a:latin typeface="Arial" pitchFamily="34" charset="0"/>
                <a:cs typeface="Arial" pitchFamily="34" charset="0"/>
              </a:rPr>
              <a:t>I think students at Garrett Elementary School should not have to wear school uniforms. Many people believe that a dress code allows students to focus on their grades. However, other schools in the city that do not have dress codes also receive excellent academic rankings. In addition, the uniforms are uncomfortable and expensive. Consequently, the teachers should let the students at Garrett Elementary wear their own clothes.</a:t>
            </a:r>
          </a:p>
        </p:txBody>
      </p:sp>
      <p:sp>
        <p:nvSpPr>
          <p:cNvPr id="12" name="Rectangle 11"/>
          <p:cNvSpPr/>
          <p:nvPr/>
        </p:nvSpPr>
        <p:spPr>
          <a:xfrm>
            <a:off x="5562600" y="3048000"/>
            <a:ext cx="2819400" cy="3810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905000" y="3962400"/>
            <a:ext cx="5410200" cy="3810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33400" y="3505200"/>
            <a:ext cx="8077200" cy="381000"/>
          </a:xfrm>
          <a:prstGeom prst="rect">
            <a:avLst/>
          </a:prstGeom>
          <a:solidFill>
            <a:srgbClr val="92D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084536"/>
            <a:ext cx="8496300" cy="4935264"/>
          </a:xfrm>
          <a:prstGeom prst="roundRect">
            <a:avLst>
              <a:gd name="adj" fmla="val 8793"/>
            </a:avLst>
          </a:prstGeom>
          <a:solidFill>
            <a:schemeClr val="bg1"/>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ound Same Side Corner Rectangle 16"/>
          <p:cNvSpPr/>
          <p:nvPr/>
        </p:nvSpPr>
        <p:spPr>
          <a:xfrm>
            <a:off x="304800" y="1084536"/>
            <a:ext cx="8496300" cy="591864"/>
          </a:xfrm>
          <a:prstGeom prst="round2SameRect">
            <a:avLst>
              <a:gd name="adj1" fmla="val 22700"/>
              <a:gd name="adj2" fmla="val 0"/>
            </a:avLst>
          </a:prstGeom>
          <a:solidFill>
            <a:srgbClr val="008ECF"/>
          </a:solidFill>
          <a:ln>
            <a:solidFill>
              <a:srgbClr val="008E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381000" y="1143001"/>
            <a:ext cx="8337332" cy="533400"/>
          </a:xfrm>
        </p:spPr>
        <p:txBody>
          <a:bodyPr>
            <a:normAutofit lnSpcReduction="10000"/>
          </a:bodyPr>
          <a:lstStyle/>
          <a:p>
            <a:pPr marL="0" indent="0" algn="ctr">
              <a:spcBef>
                <a:spcPts val="0"/>
              </a:spcBef>
              <a:buNone/>
            </a:pPr>
            <a:r>
              <a:rPr lang="en-US" sz="3000" dirty="0">
                <a:solidFill>
                  <a:schemeClr val="bg1"/>
                </a:solidFill>
                <a:latin typeface="Arial" pitchFamily="34" charset="0"/>
                <a:cs typeface="Arial" pitchFamily="34" charset="0"/>
              </a:rPr>
              <a:t>Opinion Writing Example</a:t>
            </a:r>
          </a:p>
        </p:txBody>
      </p:sp>
      <p:sp>
        <p:nvSpPr>
          <p:cNvPr id="21" name="TextBox 20"/>
          <p:cNvSpPr txBox="1"/>
          <p:nvPr/>
        </p:nvSpPr>
        <p:spPr>
          <a:xfrm>
            <a:off x="3657600" y="762000"/>
            <a:ext cx="184731" cy="369332"/>
          </a:xfrm>
          <a:prstGeom prst="rect">
            <a:avLst/>
          </a:prstGeom>
          <a:noFill/>
        </p:spPr>
        <p:txBody>
          <a:bodyPr wrap="none" rtlCol="0">
            <a:spAutoFit/>
          </a:bodyPr>
          <a:lstStyle/>
          <a:p>
            <a:endParaRPr lang="en-US" dirty="0"/>
          </a:p>
        </p:txBody>
      </p:sp>
      <p:sp>
        <p:nvSpPr>
          <p:cNvPr id="15" name="TextBox 14"/>
          <p:cNvSpPr txBox="1"/>
          <p:nvPr/>
        </p:nvSpPr>
        <p:spPr>
          <a:xfrm>
            <a:off x="304800" y="5410200"/>
            <a:ext cx="8458200" cy="523220"/>
          </a:xfrm>
          <a:prstGeom prst="rect">
            <a:avLst/>
          </a:prstGeom>
          <a:noFill/>
        </p:spPr>
        <p:txBody>
          <a:bodyPr wrap="square" rtlCol="0">
            <a:spAutoFit/>
          </a:bodyPr>
          <a:lstStyle/>
          <a:p>
            <a:pPr algn="ctr"/>
            <a:r>
              <a:rPr lang="en-US" sz="2800" b="1" dirty="0">
                <a:latin typeface="Arial" pitchFamily="34" charset="0"/>
                <a:cs typeface="Arial" pitchFamily="34" charset="0"/>
              </a:rPr>
              <a:t>Linking Words and Phrases</a:t>
            </a:r>
          </a:p>
        </p:txBody>
      </p:sp>
      <p:sp>
        <p:nvSpPr>
          <p:cNvPr id="25" name="Title 3"/>
          <p:cNvSpPr txBox="1">
            <a:spLocks/>
          </p:cNvSpPr>
          <p:nvPr/>
        </p:nvSpPr>
        <p:spPr>
          <a:xfrm>
            <a:off x="0" y="0"/>
            <a:ext cx="8229600" cy="4572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rPr>
              <a:t>Opinion Writing</a:t>
            </a:r>
            <a:endParaRPr kumimoji="0" lang="en-US"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24" name="TextBox 23"/>
          <p:cNvSpPr txBox="1"/>
          <p:nvPr/>
        </p:nvSpPr>
        <p:spPr>
          <a:xfrm>
            <a:off x="533400" y="2057400"/>
            <a:ext cx="8229600" cy="3266985"/>
          </a:xfrm>
          <a:prstGeom prst="rect">
            <a:avLst/>
          </a:prstGeom>
          <a:noFill/>
        </p:spPr>
        <p:txBody>
          <a:bodyPr wrap="square" rtlCol="0">
            <a:spAutoFit/>
          </a:bodyPr>
          <a:lstStyle/>
          <a:p>
            <a:pPr indent="463550">
              <a:lnSpc>
                <a:spcPct val="150000"/>
              </a:lnSpc>
            </a:pPr>
            <a:r>
              <a:rPr lang="en-US" sz="2000" dirty="0">
                <a:latin typeface="Arial" pitchFamily="34" charset="0"/>
                <a:cs typeface="Arial" pitchFamily="34" charset="0"/>
              </a:rPr>
              <a:t>I think students at Garrett Elementary School should not have to wear school uniforms. Many people believe that a dress code allows students to focus on their grades. However, other schools in the city that do not have dress codes also receive excellent academic rankings. In addition, the uniforms are uncomfortable and expensive. Consequently, the teachers should let the students at Garrett Elementary wear their own clothes.</a:t>
            </a:r>
          </a:p>
        </p:txBody>
      </p:sp>
      <p:sp>
        <p:nvSpPr>
          <p:cNvPr id="18" name="Rectangle 17"/>
          <p:cNvSpPr/>
          <p:nvPr/>
        </p:nvSpPr>
        <p:spPr>
          <a:xfrm>
            <a:off x="609600" y="3962400"/>
            <a:ext cx="1219200" cy="381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33400" y="4419600"/>
            <a:ext cx="1676400" cy="381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19600" y="3048000"/>
            <a:ext cx="1143000" cy="381000"/>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P spid="19" grpId="0" animBg="1"/>
      <p:bldP spid="1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fc59dae0df797e4f2375b8d2cbae10d4d91c851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574</Words>
  <Application>Microsoft Office PowerPoint</Application>
  <PresentationFormat>On-screen Show (4:3)</PresentationFormat>
  <Paragraphs>59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Opinion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Opinion Writing</dc:title>
  <dc:creator>Patrick Tobin</dc:creator>
  <cp:lastModifiedBy>sondraa@hotmail.com</cp:lastModifiedBy>
  <cp:revision>94</cp:revision>
  <dcterms:created xsi:type="dcterms:W3CDTF">2011-10-31T20:23:16Z</dcterms:created>
  <dcterms:modified xsi:type="dcterms:W3CDTF">2017-02-09T16:28:28Z</dcterms:modified>
</cp:coreProperties>
</file>